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4"/>
  </p:sldMasterIdLst>
  <p:notesMasterIdLst>
    <p:notesMasterId r:id="rId74"/>
  </p:notesMasterIdLst>
  <p:handoutMasterIdLst>
    <p:handoutMasterId r:id="rId75"/>
  </p:handoutMasterIdLst>
  <p:sldIdLst>
    <p:sldId id="589" r:id="rId5"/>
    <p:sldId id="590" r:id="rId6"/>
    <p:sldId id="591" r:id="rId7"/>
    <p:sldId id="592" r:id="rId8"/>
    <p:sldId id="593" r:id="rId9"/>
    <p:sldId id="594" r:id="rId10"/>
    <p:sldId id="597" r:id="rId11"/>
    <p:sldId id="598" r:id="rId12"/>
    <p:sldId id="599" r:id="rId13"/>
    <p:sldId id="600" r:id="rId14"/>
    <p:sldId id="602" r:id="rId15"/>
    <p:sldId id="603" r:id="rId16"/>
    <p:sldId id="604" r:id="rId17"/>
    <p:sldId id="605" r:id="rId18"/>
    <p:sldId id="606" r:id="rId19"/>
    <p:sldId id="607" r:id="rId20"/>
    <p:sldId id="608" r:id="rId21"/>
    <p:sldId id="610" r:id="rId22"/>
    <p:sldId id="611" r:id="rId23"/>
    <p:sldId id="612" r:id="rId24"/>
    <p:sldId id="613" r:id="rId25"/>
    <p:sldId id="584" r:id="rId26"/>
    <p:sldId id="483" r:id="rId27"/>
    <p:sldId id="614" r:id="rId28"/>
    <p:sldId id="615" r:id="rId29"/>
    <p:sldId id="616" r:id="rId30"/>
    <p:sldId id="617" r:id="rId31"/>
    <p:sldId id="618" r:id="rId32"/>
    <p:sldId id="508" r:id="rId33"/>
    <p:sldId id="627" r:id="rId34"/>
    <p:sldId id="488" r:id="rId35"/>
    <p:sldId id="489" r:id="rId36"/>
    <p:sldId id="490" r:id="rId37"/>
    <p:sldId id="509" r:id="rId38"/>
    <p:sldId id="502" r:id="rId39"/>
    <p:sldId id="533" r:id="rId40"/>
    <p:sldId id="503" r:id="rId41"/>
    <p:sldId id="526" r:id="rId42"/>
    <p:sldId id="531" r:id="rId43"/>
    <p:sldId id="495" r:id="rId44"/>
    <p:sldId id="496" r:id="rId45"/>
    <p:sldId id="497" r:id="rId46"/>
    <p:sldId id="498" r:id="rId47"/>
    <p:sldId id="499" r:id="rId48"/>
    <p:sldId id="500" r:id="rId49"/>
    <p:sldId id="620" r:id="rId50"/>
    <p:sldId id="486" r:id="rId51"/>
    <p:sldId id="532" r:id="rId52"/>
    <p:sldId id="487" r:id="rId53"/>
    <p:sldId id="501" r:id="rId54"/>
    <p:sldId id="549" r:id="rId55"/>
    <p:sldId id="550" r:id="rId56"/>
    <p:sldId id="563" r:id="rId57"/>
    <p:sldId id="564" r:id="rId58"/>
    <p:sldId id="619" r:id="rId59"/>
    <p:sldId id="565" r:id="rId60"/>
    <p:sldId id="567" r:id="rId61"/>
    <p:sldId id="622" r:id="rId62"/>
    <p:sldId id="623" r:id="rId63"/>
    <p:sldId id="624" r:id="rId64"/>
    <p:sldId id="628" r:id="rId65"/>
    <p:sldId id="629" r:id="rId66"/>
    <p:sldId id="625" r:id="rId67"/>
    <p:sldId id="535" r:id="rId68"/>
    <p:sldId id="536" r:id="rId69"/>
    <p:sldId id="537" r:id="rId70"/>
    <p:sldId id="568" r:id="rId71"/>
    <p:sldId id="570" r:id="rId72"/>
    <p:sldId id="481" r:id="rId73"/>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ＭＳ Ｐゴシック" charset="-128"/>
      </a:defRPr>
    </a:lvl1pPr>
    <a:lvl2pPr marL="457200" algn="l" rtl="0" fontAlgn="base">
      <a:spcBef>
        <a:spcPct val="0"/>
      </a:spcBef>
      <a:spcAft>
        <a:spcPct val="0"/>
      </a:spcAft>
      <a:defRPr sz="2400" b="1" kern="1200">
        <a:solidFill>
          <a:schemeClr val="tx1"/>
        </a:solidFill>
        <a:latin typeface="Arial" charset="0"/>
        <a:ea typeface="ＭＳ Ｐゴシック" charset="-128"/>
        <a:cs typeface="ＭＳ Ｐゴシック" charset="-128"/>
      </a:defRPr>
    </a:lvl2pPr>
    <a:lvl3pPr marL="914400" algn="l" rtl="0" fontAlgn="base">
      <a:spcBef>
        <a:spcPct val="0"/>
      </a:spcBef>
      <a:spcAft>
        <a:spcPct val="0"/>
      </a:spcAft>
      <a:defRPr sz="2400" b="1" kern="1200">
        <a:solidFill>
          <a:schemeClr val="tx1"/>
        </a:solidFill>
        <a:latin typeface="Arial" charset="0"/>
        <a:ea typeface="ＭＳ Ｐゴシック" charset="-128"/>
        <a:cs typeface="ＭＳ Ｐゴシック" charset="-128"/>
      </a:defRPr>
    </a:lvl3pPr>
    <a:lvl4pPr marL="1371600" algn="l" rtl="0" fontAlgn="base">
      <a:spcBef>
        <a:spcPct val="0"/>
      </a:spcBef>
      <a:spcAft>
        <a:spcPct val="0"/>
      </a:spcAft>
      <a:defRPr sz="2400" b="1" kern="1200">
        <a:solidFill>
          <a:schemeClr val="tx1"/>
        </a:solidFill>
        <a:latin typeface="Arial" charset="0"/>
        <a:ea typeface="ＭＳ Ｐゴシック" charset="-128"/>
        <a:cs typeface="ＭＳ Ｐゴシック" charset="-128"/>
      </a:defRPr>
    </a:lvl4pPr>
    <a:lvl5pPr marL="1828800" algn="l" rtl="0" fontAlgn="base">
      <a:spcBef>
        <a:spcPct val="0"/>
      </a:spcBef>
      <a:spcAft>
        <a:spcPct val="0"/>
      </a:spcAft>
      <a:defRPr sz="2400" b="1"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b="1"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b="1"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b="1"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b="1" kern="1200">
        <a:solidFill>
          <a:schemeClr val="tx1"/>
        </a:solidFill>
        <a:latin typeface="Arial"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900"/>
    <a:srgbClr val="33CC33"/>
    <a:srgbClr val="0066CC"/>
    <a:srgbClr val="CDE6F7"/>
    <a:srgbClr val="EDCFE7"/>
    <a:srgbClr val="CCCCFF"/>
    <a:srgbClr val="005A9E"/>
    <a:srgbClr val="F2F2F2"/>
    <a:srgbClr val="FFE7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0" autoAdjust="0"/>
    <p:restoredTop sz="86626" autoAdjust="0"/>
  </p:normalViewPr>
  <p:slideViewPr>
    <p:cSldViewPr snapToGrid="0">
      <p:cViewPr>
        <p:scale>
          <a:sx n="100" d="100"/>
          <a:sy n="100" d="100"/>
        </p:scale>
        <p:origin x="-240" y="-72"/>
      </p:cViewPr>
      <p:guideLst>
        <p:guide orient="horz" pos="3956"/>
        <p:guide orient="horz" pos="679"/>
        <p:guide pos="322"/>
        <p:guide pos="5629"/>
      </p:guideLst>
    </p:cSldViewPr>
  </p:slideViewPr>
  <p:outlineViewPr>
    <p:cViewPr>
      <p:scale>
        <a:sx n="100" d="100"/>
        <a:sy n="100" d="100"/>
      </p:scale>
      <p:origin x="0" y="200850"/>
    </p:cViewPr>
  </p:outlin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D8D77-50E2-4BF0-AE5B-34114BAC5CC6}" type="doc">
      <dgm:prSet loTypeId="urn:microsoft.com/office/officeart/2005/8/layout/target1" loCatId="relationship" qsTypeId="urn:microsoft.com/office/officeart/2005/8/quickstyle/simple1" qsCatId="simple" csTypeId="urn:microsoft.com/office/officeart/2005/8/colors/accent1_2" csCatId="accent1" phldr="1"/>
      <dgm:spPr/>
    </dgm:pt>
    <dgm:pt modelId="{B14BBB97-D8D8-4171-BB69-C5B6A3F2D9FA}">
      <dgm:prSet phldrT="[Text]" custT="1"/>
      <dgm:spPr/>
      <dgm:t>
        <a:bodyPr/>
        <a:lstStyle/>
        <a:p>
          <a:r>
            <a:rPr lang="en-US" sz="1400" dirty="0" smtClean="0">
              <a:latin typeface="Calibri" pitchFamily="34" charset="0"/>
              <a:cs typeface="Calibri" pitchFamily="34" charset="0"/>
            </a:rPr>
            <a:t>Principles</a:t>
          </a:r>
          <a:endParaRPr lang="en-US" sz="1400" dirty="0">
            <a:latin typeface="Calibri" pitchFamily="34" charset="0"/>
            <a:cs typeface="Calibri" pitchFamily="34" charset="0"/>
          </a:endParaRPr>
        </a:p>
      </dgm:t>
    </dgm:pt>
    <dgm:pt modelId="{6CB00699-2431-4A75-849F-7146F90B84C6}" type="parTrans" cxnId="{F740925D-D9CE-42C5-B202-70677673DC33}">
      <dgm:prSet/>
      <dgm:spPr/>
      <dgm:t>
        <a:bodyPr/>
        <a:lstStyle/>
        <a:p>
          <a:endParaRPr lang="en-US" sz="1400">
            <a:latin typeface="Calibri" pitchFamily="34" charset="0"/>
            <a:cs typeface="Calibri" pitchFamily="34" charset="0"/>
          </a:endParaRPr>
        </a:p>
      </dgm:t>
    </dgm:pt>
    <dgm:pt modelId="{75DB53E7-7957-4D9B-B983-4FD96793BFD2}" type="sibTrans" cxnId="{F740925D-D9CE-42C5-B202-70677673DC33}">
      <dgm:prSet/>
      <dgm:spPr/>
      <dgm:t>
        <a:bodyPr/>
        <a:lstStyle/>
        <a:p>
          <a:endParaRPr lang="en-US" sz="1400">
            <a:latin typeface="Calibri" pitchFamily="34" charset="0"/>
            <a:cs typeface="Calibri" pitchFamily="34" charset="0"/>
          </a:endParaRPr>
        </a:p>
      </dgm:t>
    </dgm:pt>
    <dgm:pt modelId="{4EBBDBDB-3308-4D5F-A243-F11E67B355BF}">
      <dgm:prSet phldrT="[Text]" custT="1"/>
      <dgm:spPr/>
      <dgm:t>
        <a:bodyPr/>
        <a:lstStyle/>
        <a:p>
          <a:r>
            <a:rPr lang="en-US" sz="1400" dirty="0" smtClean="0">
              <a:latin typeface="Calibri" pitchFamily="34" charset="0"/>
              <a:cs typeface="Calibri" pitchFamily="34" charset="0"/>
            </a:rPr>
            <a:t>Guidelines</a:t>
          </a:r>
          <a:endParaRPr lang="en-US" sz="1400" dirty="0">
            <a:latin typeface="Calibri" pitchFamily="34" charset="0"/>
            <a:cs typeface="Calibri" pitchFamily="34" charset="0"/>
          </a:endParaRPr>
        </a:p>
      </dgm:t>
    </dgm:pt>
    <dgm:pt modelId="{1CF86619-D7A5-4AC3-B61B-958A30704EE2}" type="parTrans" cxnId="{BFF4A76E-B1C4-49C1-A5B2-5030E716B3EE}">
      <dgm:prSet/>
      <dgm:spPr/>
      <dgm:t>
        <a:bodyPr/>
        <a:lstStyle/>
        <a:p>
          <a:endParaRPr lang="en-US" sz="1400">
            <a:latin typeface="Calibri" pitchFamily="34" charset="0"/>
            <a:cs typeface="Calibri" pitchFamily="34" charset="0"/>
          </a:endParaRPr>
        </a:p>
      </dgm:t>
    </dgm:pt>
    <dgm:pt modelId="{56F21F71-AEBD-4445-B8FC-E88035B57F81}" type="sibTrans" cxnId="{BFF4A76E-B1C4-49C1-A5B2-5030E716B3EE}">
      <dgm:prSet/>
      <dgm:spPr/>
      <dgm:t>
        <a:bodyPr/>
        <a:lstStyle/>
        <a:p>
          <a:endParaRPr lang="en-US" sz="1400">
            <a:latin typeface="Calibri" pitchFamily="34" charset="0"/>
            <a:cs typeface="Calibri" pitchFamily="34" charset="0"/>
          </a:endParaRPr>
        </a:p>
      </dgm:t>
    </dgm:pt>
    <dgm:pt modelId="{A3FA12C6-C5AB-450D-AA8F-E7F24E2FEFCD}">
      <dgm:prSet phldrT="[Text]" custT="1"/>
      <dgm:spPr/>
      <dgm:t>
        <a:bodyPr/>
        <a:lstStyle/>
        <a:p>
          <a:r>
            <a:rPr lang="en-US" sz="1400" dirty="0" smtClean="0">
              <a:latin typeface="Calibri" pitchFamily="34" charset="0"/>
              <a:cs typeface="Calibri" pitchFamily="34" charset="0"/>
            </a:rPr>
            <a:t>Success Criteria</a:t>
          </a:r>
          <a:endParaRPr lang="en-US" sz="1400" dirty="0">
            <a:latin typeface="Calibri" pitchFamily="34" charset="0"/>
            <a:cs typeface="Calibri" pitchFamily="34" charset="0"/>
          </a:endParaRPr>
        </a:p>
      </dgm:t>
    </dgm:pt>
    <dgm:pt modelId="{071AAE8A-7AD8-4B78-A7BE-A73CCBDECAD2}" type="parTrans" cxnId="{361E46F2-83FC-4324-A00B-D8540387F79C}">
      <dgm:prSet/>
      <dgm:spPr/>
      <dgm:t>
        <a:bodyPr/>
        <a:lstStyle/>
        <a:p>
          <a:endParaRPr lang="en-US" sz="1400">
            <a:latin typeface="Calibri" pitchFamily="34" charset="0"/>
            <a:cs typeface="Calibri" pitchFamily="34" charset="0"/>
          </a:endParaRPr>
        </a:p>
      </dgm:t>
    </dgm:pt>
    <dgm:pt modelId="{8D67C80C-F126-44D0-88FE-7F424AC86C7E}" type="sibTrans" cxnId="{361E46F2-83FC-4324-A00B-D8540387F79C}">
      <dgm:prSet/>
      <dgm:spPr/>
      <dgm:t>
        <a:bodyPr/>
        <a:lstStyle/>
        <a:p>
          <a:endParaRPr lang="en-US" sz="1400">
            <a:latin typeface="Calibri" pitchFamily="34" charset="0"/>
            <a:cs typeface="Calibri" pitchFamily="34" charset="0"/>
          </a:endParaRPr>
        </a:p>
      </dgm:t>
    </dgm:pt>
    <dgm:pt modelId="{EE6BEE6C-EF66-47F4-87F7-46475DE265DA}" type="pres">
      <dgm:prSet presAssocID="{066D8D77-50E2-4BF0-AE5B-34114BAC5CC6}" presName="composite" presStyleCnt="0">
        <dgm:presLayoutVars>
          <dgm:chMax val="5"/>
          <dgm:dir/>
          <dgm:resizeHandles val="exact"/>
        </dgm:presLayoutVars>
      </dgm:prSet>
      <dgm:spPr/>
    </dgm:pt>
    <dgm:pt modelId="{0AD3BE7D-A51E-40A5-9162-FF40CD441454}" type="pres">
      <dgm:prSet presAssocID="{B14BBB97-D8D8-4171-BB69-C5B6A3F2D9FA}" presName="circle1" presStyleLbl="lnNode1" presStyleIdx="0" presStyleCnt="3"/>
      <dgm:spPr>
        <a:solidFill>
          <a:srgbClr val="00B050"/>
        </a:solidFill>
      </dgm:spPr>
    </dgm:pt>
    <dgm:pt modelId="{40DAE2EA-14B1-445C-ADC4-CB4AFF8C8203}" type="pres">
      <dgm:prSet presAssocID="{B14BBB97-D8D8-4171-BB69-C5B6A3F2D9FA}" presName="text1" presStyleLbl="revTx" presStyleIdx="0" presStyleCnt="3">
        <dgm:presLayoutVars>
          <dgm:bulletEnabled val="1"/>
        </dgm:presLayoutVars>
      </dgm:prSet>
      <dgm:spPr/>
      <dgm:t>
        <a:bodyPr/>
        <a:lstStyle/>
        <a:p>
          <a:endParaRPr lang="en-US"/>
        </a:p>
      </dgm:t>
    </dgm:pt>
    <dgm:pt modelId="{D47AF5E6-71DE-4FBB-9B40-C9874691B614}" type="pres">
      <dgm:prSet presAssocID="{B14BBB97-D8D8-4171-BB69-C5B6A3F2D9FA}" presName="line1" presStyleLbl="callout" presStyleIdx="0" presStyleCnt="6"/>
      <dgm:spPr/>
    </dgm:pt>
    <dgm:pt modelId="{92B036F7-4DDB-4B25-9C36-6406B005082C}" type="pres">
      <dgm:prSet presAssocID="{B14BBB97-D8D8-4171-BB69-C5B6A3F2D9FA}" presName="d1" presStyleLbl="callout" presStyleIdx="1" presStyleCnt="6"/>
      <dgm:spPr/>
    </dgm:pt>
    <dgm:pt modelId="{6F2AF430-696A-4A3B-BA91-C675960B1381}" type="pres">
      <dgm:prSet presAssocID="{4EBBDBDB-3308-4D5F-A243-F11E67B355BF}" presName="circle2" presStyleLbl="lnNode1" presStyleIdx="1" presStyleCnt="3"/>
      <dgm:spPr>
        <a:solidFill>
          <a:srgbClr val="84265D"/>
        </a:solidFill>
      </dgm:spPr>
    </dgm:pt>
    <dgm:pt modelId="{43A346E3-2499-4C4D-A638-BA33C7FD677F}" type="pres">
      <dgm:prSet presAssocID="{4EBBDBDB-3308-4D5F-A243-F11E67B355BF}" presName="text2" presStyleLbl="revTx" presStyleIdx="1" presStyleCnt="3">
        <dgm:presLayoutVars>
          <dgm:bulletEnabled val="1"/>
        </dgm:presLayoutVars>
      </dgm:prSet>
      <dgm:spPr/>
      <dgm:t>
        <a:bodyPr/>
        <a:lstStyle/>
        <a:p>
          <a:endParaRPr lang="en-US"/>
        </a:p>
      </dgm:t>
    </dgm:pt>
    <dgm:pt modelId="{E9A3ADED-4DE0-42CB-B40C-87C29DB8F866}" type="pres">
      <dgm:prSet presAssocID="{4EBBDBDB-3308-4D5F-A243-F11E67B355BF}" presName="line2" presStyleLbl="callout" presStyleIdx="2" presStyleCnt="6"/>
      <dgm:spPr/>
    </dgm:pt>
    <dgm:pt modelId="{AB0E971E-345F-4849-B0A8-F41E4A1BF67F}" type="pres">
      <dgm:prSet presAssocID="{4EBBDBDB-3308-4D5F-A243-F11E67B355BF}" presName="d2" presStyleLbl="callout" presStyleIdx="3" presStyleCnt="6"/>
      <dgm:spPr/>
    </dgm:pt>
    <dgm:pt modelId="{8D8ECEA7-DFFE-463B-A9FA-7CEE273CA4DF}" type="pres">
      <dgm:prSet presAssocID="{A3FA12C6-C5AB-450D-AA8F-E7F24E2FEFCD}" presName="circle3" presStyleLbl="lnNode1" presStyleIdx="2" presStyleCnt="3"/>
      <dgm:spPr>
        <a:solidFill>
          <a:srgbClr val="CC9900"/>
        </a:solidFill>
      </dgm:spPr>
    </dgm:pt>
    <dgm:pt modelId="{5E80DD55-917D-48BA-A48E-C504ED77CD6A}" type="pres">
      <dgm:prSet presAssocID="{A3FA12C6-C5AB-450D-AA8F-E7F24E2FEFCD}" presName="text3" presStyleLbl="revTx" presStyleIdx="2" presStyleCnt="3">
        <dgm:presLayoutVars>
          <dgm:bulletEnabled val="1"/>
        </dgm:presLayoutVars>
      </dgm:prSet>
      <dgm:spPr/>
      <dgm:t>
        <a:bodyPr/>
        <a:lstStyle/>
        <a:p>
          <a:endParaRPr lang="en-US"/>
        </a:p>
      </dgm:t>
    </dgm:pt>
    <dgm:pt modelId="{BCE3260E-C24B-4B3F-AF13-AD15E77E45A4}" type="pres">
      <dgm:prSet presAssocID="{A3FA12C6-C5AB-450D-AA8F-E7F24E2FEFCD}" presName="line3" presStyleLbl="callout" presStyleIdx="4" presStyleCnt="6"/>
      <dgm:spPr/>
    </dgm:pt>
    <dgm:pt modelId="{024CF606-E0FF-4298-A651-5868FA8A9D6F}" type="pres">
      <dgm:prSet presAssocID="{A3FA12C6-C5AB-450D-AA8F-E7F24E2FEFCD}" presName="d3" presStyleLbl="callout" presStyleIdx="5" presStyleCnt="6"/>
      <dgm:spPr/>
    </dgm:pt>
  </dgm:ptLst>
  <dgm:cxnLst>
    <dgm:cxn modelId="{361E46F2-83FC-4324-A00B-D8540387F79C}" srcId="{066D8D77-50E2-4BF0-AE5B-34114BAC5CC6}" destId="{A3FA12C6-C5AB-450D-AA8F-E7F24E2FEFCD}" srcOrd="2" destOrd="0" parTransId="{071AAE8A-7AD8-4B78-A7BE-A73CCBDECAD2}" sibTransId="{8D67C80C-F126-44D0-88FE-7F424AC86C7E}"/>
    <dgm:cxn modelId="{F740925D-D9CE-42C5-B202-70677673DC33}" srcId="{066D8D77-50E2-4BF0-AE5B-34114BAC5CC6}" destId="{B14BBB97-D8D8-4171-BB69-C5B6A3F2D9FA}" srcOrd="0" destOrd="0" parTransId="{6CB00699-2431-4A75-849F-7146F90B84C6}" sibTransId="{75DB53E7-7957-4D9B-B983-4FD96793BFD2}"/>
    <dgm:cxn modelId="{9F21A9B2-904E-4F36-A71B-C74A807B5455}" type="presOf" srcId="{4EBBDBDB-3308-4D5F-A243-F11E67B355BF}" destId="{43A346E3-2499-4C4D-A638-BA33C7FD677F}" srcOrd="0" destOrd="0" presId="urn:microsoft.com/office/officeart/2005/8/layout/target1"/>
    <dgm:cxn modelId="{D9286607-A685-4C8B-AF3B-750861C4DF6F}" type="presOf" srcId="{A3FA12C6-C5AB-450D-AA8F-E7F24E2FEFCD}" destId="{5E80DD55-917D-48BA-A48E-C504ED77CD6A}" srcOrd="0" destOrd="0" presId="urn:microsoft.com/office/officeart/2005/8/layout/target1"/>
    <dgm:cxn modelId="{660DA1B0-EDDC-4E08-B03E-153B01F293F0}" type="presOf" srcId="{B14BBB97-D8D8-4171-BB69-C5B6A3F2D9FA}" destId="{40DAE2EA-14B1-445C-ADC4-CB4AFF8C8203}" srcOrd="0" destOrd="0" presId="urn:microsoft.com/office/officeart/2005/8/layout/target1"/>
    <dgm:cxn modelId="{E17FB769-EE2C-4A53-814E-2EC108CAFE38}" type="presOf" srcId="{066D8D77-50E2-4BF0-AE5B-34114BAC5CC6}" destId="{EE6BEE6C-EF66-47F4-87F7-46475DE265DA}" srcOrd="0" destOrd="0" presId="urn:microsoft.com/office/officeart/2005/8/layout/target1"/>
    <dgm:cxn modelId="{BFF4A76E-B1C4-49C1-A5B2-5030E716B3EE}" srcId="{066D8D77-50E2-4BF0-AE5B-34114BAC5CC6}" destId="{4EBBDBDB-3308-4D5F-A243-F11E67B355BF}" srcOrd="1" destOrd="0" parTransId="{1CF86619-D7A5-4AC3-B61B-958A30704EE2}" sibTransId="{56F21F71-AEBD-4445-B8FC-E88035B57F81}"/>
    <dgm:cxn modelId="{1F1BC1FC-D5FE-40D8-8D11-146279E8CED1}" type="presParOf" srcId="{EE6BEE6C-EF66-47F4-87F7-46475DE265DA}" destId="{0AD3BE7D-A51E-40A5-9162-FF40CD441454}" srcOrd="0" destOrd="0" presId="urn:microsoft.com/office/officeart/2005/8/layout/target1"/>
    <dgm:cxn modelId="{0B0F48DC-F6DF-4002-BBD6-C20D754E559C}" type="presParOf" srcId="{EE6BEE6C-EF66-47F4-87F7-46475DE265DA}" destId="{40DAE2EA-14B1-445C-ADC4-CB4AFF8C8203}" srcOrd="1" destOrd="0" presId="urn:microsoft.com/office/officeart/2005/8/layout/target1"/>
    <dgm:cxn modelId="{AD527710-7B8D-495D-9750-CA4FFAADC69F}" type="presParOf" srcId="{EE6BEE6C-EF66-47F4-87F7-46475DE265DA}" destId="{D47AF5E6-71DE-4FBB-9B40-C9874691B614}" srcOrd="2" destOrd="0" presId="urn:microsoft.com/office/officeart/2005/8/layout/target1"/>
    <dgm:cxn modelId="{285B23EC-0498-4807-982A-7444EEE0D2DD}" type="presParOf" srcId="{EE6BEE6C-EF66-47F4-87F7-46475DE265DA}" destId="{92B036F7-4DDB-4B25-9C36-6406B005082C}" srcOrd="3" destOrd="0" presId="urn:microsoft.com/office/officeart/2005/8/layout/target1"/>
    <dgm:cxn modelId="{2CCD28D9-FE4E-47A3-B120-E7ED26EF2DE8}" type="presParOf" srcId="{EE6BEE6C-EF66-47F4-87F7-46475DE265DA}" destId="{6F2AF430-696A-4A3B-BA91-C675960B1381}" srcOrd="4" destOrd="0" presId="urn:microsoft.com/office/officeart/2005/8/layout/target1"/>
    <dgm:cxn modelId="{E5471B13-B63B-46D4-9872-028129DCA1D5}" type="presParOf" srcId="{EE6BEE6C-EF66-47F4-87F7-46475DE265DA}" destId="{43A346E3-2499-4C4D-A638-BA33C7FD677F}" srcOrd="5" destOrd="0" presId="urn:microsoft.com/office/officeart/2005/8/layout/target1"/>
    <dgm:cxn modelId="{4987DE99-BB1C-495D-B388-5E1508D80DE0}" type="presParOf" srcId="{EE6BEE6C-EF66-47F4-87F7-46475DE265DA}" destId="{E9A3ADED-4DE0-42CB-B40C-87C29DB8F866}" srcOrd="6" destOrd="0" presId="urn:microsoft.com/office/officeart/2005/8/layout/target1"/>
    <dgm:cxn modelId="{2C634115-D543-48B9-BCE6-AAD34CE29C2F}" type="presParOf" srcId="{EE6BEE6C-EF66-47F4-87F7-46475DE265DA}" destId="{AB0E971E-345F-4849-B0A8-F41E4A1BF67F}" srcOrd="7" destOrd="0" presId="urn:microsoft.com/office/officeart/2005/8/layout/target1"/>
    <dgm:cxn modelId="{288CBD7C-4AD4-4AC9-8B74-B505EBAF7C39}" type="presParOf" srcId="{EE6BEE6C-EF66-47F4-87F7-46475DE265DA}" destId="{8D8ECEA7-DFFE-463B-A9FA-7CEE273CA4DF}" srcOrd="8" destOrd="0" presId="urn:microsoft.com/office/officeart/2005/8/layout/target1"/>
    <dgm:cxn modelId="{3D4E1169-8C8B-4718-9568-A3A4883D9FAE}" type="presParOf" srcId="{EE6BEE6C-EF66-47F4-87F7-46475DE265DA}" destId="{5E80DD55-917D-48BA-A48E-C504ED77CD6A}" srcOrd="9" destOrd="0" presId="urn:microsoft.com/office/officeart/2005/8/layout/target1"/>
    <dgm:cxn modelId="{D338BFB8-3497-4D5B-ADA5-0BEF9896B56B}" type="presParOf" srcId="{EE6BEE6C-EF66-47F4-87F7-46475DE265DA}" destId="{BCE3260E-C24B-4B3F-AF13-AD15E77E45A4}" srcOrd="10" destOrd="0" presId="urn:microsoft.com/office/officeart/2005/8/layout/target1"/>
    <dgm:cxn modelId="{B0BFFA2E-1E12-4D5A-B56D-7AB0AE0CA02E}" type="presParOf" srcId="{EE6BEE6C-EF66-47F4-87F7-46475DE265DA}" destId="{024CF606-E0FF-4298-A651-5868FA8A9D6F}"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0"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2.2 Enough Time</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2408746B-50CF-4B7E-B2B4-4169184CF8A8}" type="presOf" srcId="{D8A27146-8FE0-4895-9D46-36C12AC5BF02}" destId="{925F9F3C-2DA0-4F1A-8315-95C985AB161E}" srcOrd="0" destOrd="0" presId="urn:microsoft.com/office/officeart/2005/8/layout/default#360"/>
    <dgm:cxn modelId="{F21834A9-822D-4422-A5BD-C11A37B9978C}" type="presOf" srcId="{7BE2525B-8321-4197-B286-7222D1394713}" destId="{49BE7723-F7F5-4C97-937F-7607A415563A}" srcOrd="0" destOrd="0" presId="urn:microsoft.com/office/officeart/2005/8/layout/default#360"/>
    <dgm:cxn modelId="{0CC355BC-B24A-4340-AA2C-E8F2B727C34B}" srcId="{7BE2525B-8321-4197-B286-7222D1394713}" destId="{D8A27146-8FE0-4895-9D46-36C12AC5BF02}" srcOrd="0" destOrd="0" parTransId="{9E530D28-AE85-4C16-A515-E0EAC9AF0DFA}" sibTransId="{5EA4A800-BE80-4D6B-8553-29442B2153BB}"/>
    <dgm:cxn modelId="{F0F01D4B-B048-42C5-A110-C362830603BF}" type="presParOf" srcId="{49BE7723-F7F5-4C97-937F-7607A415563A}" destId="{925F9F3C-2DA0-4F1A-8315-95C985AB161E}" srcOrd="0" destOrd="0" presId="urn:microsoft.com/office/officeart/2005/8/layout/default#360"/>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1"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2.3 Seizures</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6B8E69E1-8EEC-4FA2-9303-2F524E17D4CA}" type="presOf" srcId="{D8A27146-8FE0-4895-9D46-36C12AC5BF02}" destId="{925F9F3C-2DA0-4F1A-8315-95C985AB161E}" srcOrd="0" destOrd="0" presId="urn:microsoft.com/office/officeart/2005/8/layout/default#361"/>
    <dgm:cxn modelId="{7DDDDCBD-C651-49FB-9DA4-E8B54276F1C0}" type="presOf" srcId="{7BE2525B-8321-4197-B286-7222D1394713}" destId="{49BE7723-F7F5-4C97-937F-7607A415563A}" srcOrd="0" destOrd="0" presId="urn:microsoft.com/office/officeart/2005/8/layout/default#361"/>
    <dgm:cxn modelId="{0CC355BC-B24A-4340-AA2C-E8F2B727C34B}" srcId="{7BE2525B-8321-4197-B286-7222D1394713}" destId="{D8A27146-8FE0-4895-9D46-36C12AC5BF02}" srcOrd="0" destOrd="0" parTransId="{9E530D28-AE85-4C16-A515-E0EAC9AF0DFA}" sibTransId="{5EA4A800-BE80-4D6B-8553-29442B2153BB}"/>
    <dgm:cxn modelId="{BCB1DD8F-B8E0-472A-B946-403E2376BE0B}" type="presParOf" srcId="{49BE7723-F7F5-4C97-937F-7607A415563A}" destId="{925F9F3C-2DA0-4F1A-8315-95C985AB161E}" srcOrd="0" destOrd="0" presId="urn:microsoft.com/office/officeart/2005/8/layout/default#361"/>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2"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2.4 Navigable</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1458F7B0-EFF5-4F88-9148-E20E5CCCC90F}" type="presOf" srcId="{7BE2525B-8321-4197-B286-7222D1394713}" destId="{49BE7723-F7F5-4C97-937F-7607A415563A}" srcOrd="0" destOrd="0" presId="urn:microsoft.com/office/officeart/2005/8/layout/default#362"/>
    <dgm:cxn modelId="{C29B6288-A51A-499C-B30C-D54956EB27E6}" type="presOf" srcId="{D8A27146-8FE0-4895-9D46-36C12AC5BF02}" destId="{925F9F3C-2DA0-4F1A-8315-95C985AB161E}" srcOrd="0" destOrd="0" presId="urn:microsoft.com/office/officeart/2005/8/layout/default#362"/>
    <dgm:cxn modelId="{0CC355BC-B24A-4340-AA2C-E8F2B727C34B}" srcId="{7BE2525B-8321-4197-B286-7222D1394713}" destId="{D8A27146-8FE0-4895-9D46-36C12AC5BF02}" srcOrd="0" destOrd="0" parTransId="{9E530D28-AE85-4C16-A515-E0EAC9AF0DFA}" sibTransId="{5EA4A800-BE80-4D6B-8553-29442B2153BB}"/>
    <dgm:cxn modelId="{281BB544-332D-4122-B511-973965B6F376}" type="presParOf" srcId="{49BE7723-F7F5-4C97-937F-7607A415563A}" destId="{925F9F3C-2DA0-4F1A-8315-95C985AB161E}" srcOrd="0" destOrd="0" presId="urn:microsoft.com/office/officeart/2005/8/layout/default#362"/>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3"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3.1 Readable (Language of the page)</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0CC355BC-B24A-4340-AA2C-E8F2B727C34B}" srcId="{7BE2525B-8321-4197-B286-7222D1394713}" destId="{D8A27146-8FE0-4895-9D46-36C12AC5BF02}" srcOrd="0" destOrd="0" parTransId="{9E530D28-AE85-4C16-A515-E0EAC9AF0DFA}" sibTransId="{5EA4A800-BE80-4D6B-8553-29442B2153BB}"/>
    <dgm:cxn modelId="{4E857F08-0E6D-4CB3-AB08-41AF4465D196}" type="presOf" srcId="{7BE2525B-8321-4197-B286-7222D1394713}" destId="{49BE7723-F7F5-4C97-937F-7607A415563A}" srcOrd="0" destOrd="0" presId="urn:microsoft.com/office/officeart/2005/8/layout/default#363"/>
    <dgm:cxn modelId="{758CAA77-A30F-4C99-8077-B8373ABB46C7}" type="presOf" srcId="{D8A27146-8FE0-4895-9D46-36C12AC5BF02}" destId="{925F9F3C-2DA0-4F1A-8315-95C985AB161E}" srcOrd="0" destOrd="0" presId="urn:microsoft.com/office/officeart/2005/8/layout/default#363"/>
    <dgm:cxn modelId="{4538F178-B20D-4160-BA5B-F8C03698A01E}" type="presParOf" srcId="{49BE7723-F7F5-4C97-937F-7607A415563A}" destId="{925F9F3C-2DA0-4F1A-8315-95C985AB161E}" srcOrd="0" destOrd="0" presId="urn:microsoft.com/office/officeart/2005/8/layout/default#363"/>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4"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3.2 Operate in predictable ways</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CA4BE11A-69A2-4E42-A89A-BCC55C98A1CF}" type="presOf" srcId="{7BE2525B-8321-4197-B286-7222D1394713}" destId="{49BE7723-F7F5-4C97-937F-7607A415563A}" srcOrd="0" destOrd="0" presId="urn:microsoft.com/office/officeart/2005/8/layout/default#364"/>
    <dgm:cxn modelId="{0CC355BC-B24A-4340-AA2C-E8F2B727C34B}" srcId="{7BE2525B-8321-4197-B286-7222D1394713}" destId="{D8A27146-8FE0-4895-9D46-36C12AC5BF02}" srcOrd="0" destOrd="0" parTransId="{9E530D28-AE85-4C16-A515-E0EAC9AF0DFA}" sibTransId="{5EA4A800-BE80-4D6B-8553-29442B2153BB}"/>
    <dgm:cxn modelId="{2DBED2B7-E302-4BF9-A9DC-1E589F7CAFD5}" type="presOf" srcId="{D8A27146-8FE0-4895-9D46-36C12AC5BF02}" destId="{925F9F3C-2DA0-4F1A-8315-95C985AB161E}" srcOrd="0" destOrd="0" presId="urn:microsoft.com/office/officeart/2005/8/layout/default#364"/>
    <dgm:cxn modelId="{6DC50CE4-2F16-41D4-A695-3A577F826BA1}" type="presParOf" srcId="{49BE7723-F7F5-4C97-937F-7607A415563A}" destId="{925F9F3C-2DA0-4F1A-8315-95C985AB161E}" srcOrd="0" destOrd="0" presId="urn:microsoft.com/office/officeart/2005/8/layout/default#364"/>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5"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3.3 Help users avoid and correct mistakes</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CC302F84-6DA7-43E4-B0CB-D85DF27FBD23}" type="presOf" srcId="{7BE2525B-8321-4197-B286-7222D1394713}" destId="{49BE7723-F7F5-4C97-937F-7607A415563A}" srcOrd="0" destOrd="0" presId="urn:microsoft.com/office/officeart/2005/8/layout/default#365"/>
    <dgm:cxn modelId="{C93529FF-C020-41C0-827E-2EB71C044576}" type="presOf" srcId="{D8A27146-8FE0-4895-9D46-36C12AC5BF02}" destId="{925F9F3C-2DA0-4F1A-8315-95C985AB161E}" srcOrd="0" destOrd="0" presId="urn:microsoft.com/office/officeart/2005/8/layout/default#365"/>
    <dgm:cxn modelId="{0CC355BC-B24A-4340-AA2C-E8F2B727C34B}" srcId="{7BE2525B-8321-4197-B286-7222D1394713}" destId="{D8A27146-8FE0-4895-9D46-36C12AC5BF02}" srcOrd="0" destOrd="0" parTransId="{9E530D28-AE85-4C16-A515-E0EAC9AF0DFA}" sibTransId="{5EA4A800-BE80-4D6B-8553-29442B2153BB}"/>
    <dgm:cxn modelId="{D75277FB-0322-4245-A8CD-16DEC910768F}" type="presParOf" srcId="{49BE7723-F7F5-4C97-937F-7607A415563A}" destId="{925F9F3C-2DA0-4F1A-8315-95C985AB161E}" srcOrd="0" destOrd="0" presId="urn:microsoft.com/office/officeart/2005/8/layout/default#365"/>
  </dgm:cxnLst>
  <dgm:bg/>
  <dgm:whole/>
  <dgm:extLst>
    <a:ext uri="http://schemas.microsoft.com/office/drawing/2008/diagram">
      <dsp:dataModelExt xmlns:dsp="http://schemas.microsoft.com/office/drawing/2008/diagram" relId="rId6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6"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4.1 Compatible (HTML validations)</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75DD6B91-8084-46E6-BA8B-511CBB32C596}" type="presOf" srcId="{D8A27146-8FE0-4895-9D46-36C12AC5BF02}" destId="{925F9F3C-2DA0-4F1A-8315-95C985AB161E}" srcOrd="0" destOrd="0" presId="urn:microsoft.com/office/officeart/2005/8/layout/default#366"/>
    <dgm:cxn modelId="{0CC355BC-B24A-4340-AA2C-E8F2B727C34B}" srcId="{7BE2525B-8321-4197-B286-7222D1394713}" destId="{D8A27146-8FE0-4895-9D46-36C12AC5BF02}" srcOrd="0" destOrd="0" parTransId="{9E530D28-AE85-4C16-A515-E0EAC9AF0DFA}" sibTransId="{5EA4A800-BE80-4D6B-8553-29442B2153BB}"/>
    <dgm:cxn modelId="{55D56BD7-F9C5-4E54-8023-BA42A891DD9F}" type="presOf" srcId="{7BE2525B-8321-4197-B286-7222D1394713}" destId="{49BE7723-F7F5-4C97-937F-7607A415563A}" srcOrd="0" destOrd="0" presId="urn:microsoft.com/office/officeart/2005/8/layout/default#366"/>
    <dgm:cxn modelId="{70B921E0-9451-4725-AFCC-B1370E77CD23}" type="presParOf" srcId="{49BE7723-F7F5-4C97-937F-7607A415563A}" destId="{925F9F3C-2DA0-4F1A-8315-95C985AB161E}" srcOrd="0" destOrd="0" presId="urn:microsoft.com/office/officeart/2005/8/layout/default#366"/>
  </dgm:cxnLst>
  <dgm:bg/>
  <dgm:whole/>
  <dgm:extLst>
    <a:ext uri="http://schemas.microsoft.com/office/drawing/2008/diagram">
      <dsp:dataModelExt xmlns:dsp="http://schemas.microsoft.com/office/drawing/2008/diagram" relId="rId7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7"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1.1.1</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3E5499F5-DF86-4FE0-A96D-BF0BF04D21C1}" type="presOf" srcId="{7BE2525B-8321-4197-B286-7222D1394713}" destId="{49BE7723-F7F5-4C97-937F-7607A415563A}" srcOrd="0" destOrd="0" presId="urn:microsoft.com/office/officeart/2005/8/layout/default#367"/>
    <dgm:cxn modelId="{BC00FD8D-9522-47F4-9593-02E67118E9C9}" type="presOf" srcId="{D8A27146-8FE0-4895-9D46-36C12AC5BF02}" destId="{925F9F3C-2DA0-4F1A-8315-95C985AB161E}" srcOrd="0" destOrd="0" presId="urn:microsoft.com/office/officeart/2005/8/layout/default#367"/>
    <dgm:cxn modelId="{0CC355BC-B24A-4340-AA2C-E8F2B727C34B}" srcId="{7BE2525B-8321-4197-B286-7222D1394713}" destId="{D8A27146-8FE0-4895-9D46-36C12AC5BF02}" srcOrd="0" destOrd="0" parTransId="{9E530D28-AE85-4C16-A515-E0EAC9AF0DFA}" sibTransId="{5EA4A800-BE80-4D6B-8553-29442B2153BB}"/>
    <dgm:cxn modelId="{494A60DD-84B2-44B1-8A3A-D1A94B6EE2F5}" type="presParOf" srcId="{49BE7723-F7F5-4C97-937F-7607A415563A}" destId="{925F9F3C-2DA0-4F1A-8315-95C985AB161E}" srcOrd="0" destOrd="0" presId="urn:microsoft.com/office/officeart/2005/8/layout/default#367"/>
  </dgm:cxnLst>
  <dgm:bg/>
  <dgm:whole/>
  <dgm:extLst>
    <a:ext uri="http://schemas.microsoft.com/office/drawing/2008/diagram">
      <dsp:dataModelExt xmlns:dsp="http://schemas.microsoft.com/office/drawing/2008/diagram" relId="rId7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8"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1.2.1 – 1.2.3</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B9F26AFC-5021-455C-98A4-CB56A1962380}" type="presOf" srcId="{D8A27146-8FE0-4895-9D46-36C12AC5BF02}" destId="{925F9F3C-2DA0-4F1A-8315-95C985AB161E}" srcOrd="0" destOrd="0" presId="urn:microsoft.com/office/officeart/2005/8/layout/default#368"/>
    <dgm:cxn modelId="{CE7CA000-2339-4DB3-BFAC-4953E222605B}" type="presOf" srcId="{7BE2525B-8321-4197-B286-7222D1394713}" destId="{49BE7723-F7F5-4C97-937F-7607A415563A}" srcOrd="0" destOrd="0" presId="urn:microsoft.com/office/officeart/2005/8/layout/default#368"/>
    <dgm:cxn modelId="{0CC355BC-B24A-4340-AA2C-E8F2B727C34B}" srcId="{7BE2525B-8321-4197-B286-7222D1394713}" destId="{D8A27146-8FE0-4895-9D46-36C12AC5BF02}" srcOrd="0" destOrd="0" parTransId="{9E530D28-AE85-4C16-A515-E0EAC9AF0DFA}" sibTransId="{5EA4A800-BE80-4D6B-8553-29442B2153BB}"/>
    <dgm:cxn modelId="{47816E96-B566-4551-A2DB-1BA4E690DE1A}" type="presParOf" srcId="{49BE7723-F7F5-4C97-937F-7607A415563A}" destId="{925F9F3C-2DA0-4F1A-8315-95C985AB161E}" srcOrd="0" destOrd="0" presId="urn:microsoft.com/office/officeart/2005/8/layout/default#368"/>
  </dgm:cxnLst>
  <dgm:bg/>
  <dgm:whole/>
  <dgm:extLst>
    <a:ext uri="http://schemas.microsoft.com/office/drawing/2008/diagram">
      <dsp:dataModelExt xmlns:dsp="http://schemas.microsoft.com/office/drawing/2008/diagram" relId="rId8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69"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1.3.1 – 1.3.3</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77246B97-32CF-46F8-83BE-A64747051AC5}" type="presOf" srcId="{D8A27146-8FE0-4895-9D46-36C12AC5BF02}" destId="{925F9F3C-2DA0-4F1A-8315-95C985AB161E}" srcOrd="0" destOrd="0" presId="urn:microsoft.com/office/officeart/2005/8/layout/default#369"/>
    <dgm:cxn modelId="{9A334BC3-612D-435C-87D4-BD7E268F21D3}" type="presOf" srcId="{7BE2525B-8321-4197-B286-7222D1394713}" destId="{49BE7723-F7F5-4C97-937F-7607A415563A}" srcOrd="0" destOrd="0" presId="urn:microsoft.com/office/officeart/2005/8/layout/default#369"/>
    <dgm:cxn modelId="{0CC355BC-B24A-4340-AA2C-E8F2B727C34B}" srcId="{7BE2525B-8321-4197-B286-7222D1394713}" destId="{D8A27146-8FE0-4895-9D46-36C12AC5BF02}" srcOrd="0" destOrd="0" parTransId="{9E530D28-AE85-4C16-A515-E0EAC9AF0DFA}" sibTransId="{5EA4A800-BE80-4D6B-8553-29442B2153BB}"/>
    <dgm:cxn modelId="{213D69F2-9BA0-4175-A114-0D8444BEB998}" type="presParOf" srcId="{49BE7723-F7F5-4C97-937F-7607A415563A}" destId="{925F9F3C-2DA0-4F1A-8315-95C985AB161E}" srcOrd="0" destOrd="0" presId="urn:microsoft.com/office/officeart/2005/8/layout/default#369"/>
  </dgm:cxnLst>
  <dgm:bg/>
  <dgm:whole/>
  <dgm:extLst>
    <a:ext uri="http://schemas.microsoft.com/office/drawing/2008/diagram">
      <dsp:dataModelExt xmlns:dsp="http://schemas.microsoft.com/office/drawing/2008/diagram" relId="rId8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1891A3-FA4C-4584-AC97-815B0AF5550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A547E21-1DA3-4482-8A87-F4DFE81FA651}">
      <dgm:prSet phldrT="[Text]" custT="1"/>
      <dgm:spPr>
        <a:solidFill>
          <a:srgbClr val="002060"/>
        </a:solidFill>
      </dgm:spPr>
      <dgm:t>
        <a:bodyPr/>
        <a:lstStyle/>
        <a:p>
          <a:r>
            <a:rPr lang="en-US" sz="1400" b="1" dirty="0" smtClean="0">
              <a:latin typeface="Calibri" pitchFamily="34" charset="0"/>
              <a:cs typeface="Calibri" pitchFamily="34" charset="0"/>
            </a:rPr>
            <a:t>Level A: </a:t>
          </a:r>
          <a:r>
            <a:rPr lang="en-US" sz="1400" dirty="0" smtClean="0">
              <a:latin typeface="Calibri" pitchFamily="34" charset="0"/>
              <a:cs typeface="Calibri" pitchFamily="34" charset="0"/>
            </a:rPr>
            <a:t>Must be Achieved  </a:t>
          </a:r>
          <a:endParaRPr lang="en-US" sz="1400" dirty="0">
            <a:latin typeface="Calibri" pitchFamily="34" charset="0"/>
            <a:cs typeface="Calibri" pitchFamily="34" charset="0"/>
          </a:endParaRPr>
        </a:p>
      </dgm:t>
    </dgm:pt>
    <dgm:pt modelId="{E46472D9-ECE4-40D4-9342-3731760D226F}" type="parTrans" cxnId="{AEC8E192-94E7-4D3D-B64A-DF26077D45B1}">
      <dgm:prSet/>
      <dgm:spPr/>
      <dgm:t>
        <a:bodyPr/>
        <a:lstStyle/>
        <a:p>
          <a:endParaRPr lang="en-US" sz="1400">
            <a:latin typeface="Calibri" pitchFamily="34" charset="0"/>
            <a:cs typeface="Calibri" pitchFamily="34" charset="0"/>
          </a:endParaRPr>
        </a:p>
      </dgm:t>
    </dgm:pt>
    <dgm:pt modelId="{06AC9341-03DF-46CF-B784-8DD4F947A121}" type="sibTrans" cxnId="{AEC8E192-94E7-4D3D-B64A-DF26077D45B1}">
      <dgm:prSet/>
      <dgm:spPr/>
      <dgm:t>
        <a:bodyPr/>
        <a:lstStyle/>
        <a:p>
          <a:endParaRPr lang="en-US" sz="1400">
            <a:latin typeface="Calibri" pitchFamily="34" charset="0"/>
            <a:cs typeface="Calibri" pitchFamily="34" charset="0"/>
          </a:endParaRPr>
        </a:p>
      </dgm:t>
    </dgm:pt>
    <dgm:pt modelId="{33531CD8-1372-4CD8-8CFF-F1381E0241A6}">
      <dgm:prSet phldrT="[Text]" custT="1"/>
      <dgm:spPr>
        <a:solidFill>
          <a:srgbClr val="FFC000"/>
        </a:solidFill>
      </dgm:spPr>
      <dgm:t>
        <a:bodyPr/>
        <a:lstStyle/>
        <a:p>
          <a:r>
            <a:rPr lang="en-US" sz="1400" b="1" dirty="0" smtClean="0">
              <a:latin typeface="Calibri" pitchFamily="34" charset="0"/>
              <a:cs typeface="Calibri" pitchFamily="34" charset="0"/>
            </a:rPr>
            <a:t>Level AA:  </a:t>
          </a:r>
          <a:r>
            <a:rPr lang="en-US" sz="1400" b="0" dirty="0" smtClean="0">
              <a:latin typeface="Calibri" pitchFamily="34" charset="0"/>
              <a:cs typeface="Calibri" pitchFamily="34" charset="0"/>
            </a:rPr>
            <a:t>Should be Achieved</a:t>
          </a:r>
          <a:endParaRPr lang="en-US" sz="1400" b="0" dirty="0">
            <a:latin typeface="Calibri" pitchFamily="34" charset="0"/>
            <a:cs typeface="Calibri" pitchFamily="34" charset="0"/>
          </a:endParaRPr>
        </a:p>
      </dgm:t>
    </dgm:pt>
    <dgm:pt modelId="{252D85B4-5B24-4529-B1C3-DBF5003F6AEE}" type="parTrans" cxnId="{B7C0533B-7EBC-49D6-91C7-F07034FEFE40}">
      <dgm:prSet/>
      <dgm:spPr/>
      <dgm:t>
        <a:bodyPr/>
        <a:lstStyle/>
        <a:p>
          <a:endParaRPr lang="en-US" sz="1400">
            <a:latin typeface="Calibri" pitchFamily="34" charset="0"/>
            <a:cs typeface="Calibri" pitchFamily="34" charset="0"/>
          </a:endParaRPr>
        </a:p>
      </dgm:t>
    </dgm:pt>
    <dgm:pt modelId="{9374F4E7-1D70-45CC-91E6-3CBE538419F6}" type="sibTrans" cxnId="{B7C0533B-7EBC-49D6-91C7-F07034FEFE40}">
      <dgm:prSet/>
      <dgm:spPr/>
      <dgm:t>
        <a:bodyPr/>
        <a:lstStyle/>
        <a:p>
          <a:endParaRPr lang="en-US" sz="1400">
            <a:latin typeface="Calibri" pitchFamily="34" charset="0"/>
            <a:cs typeface="Calibri" pitchFamily="34" charset="0"/>
          </a:endParaRPr>
        </a:p>
      </dgm:t>
    </dgm:pt>
    <dgm:pt modelId="{F1216A87-DEF1-42FD-BF64-0FE5BAE1288E}">
      <dgm:prSet phldrT="[Text]" custT="1"/>
      <dgm:spPr>
        <a:solidFill>
          <a:schemeClr val="accent3">
            <a:lumMod val="50000"/>
          </a:schemeClr>
        </a:solidFill>
      </dgm:spPr>
      <dgm:t>
        <a:bodyPr/>
        <a:lstStyle/>
        <a:p>
          <a:r>
            <a:rPr lang="en-US" sz="1400" b="1" dirty="0" smtClean="0">
              <a:latin typeface="Calibri" pitchFamily="34" charset="0"/>
              <a:cs typeface="Calibri" pitchFamily="34" charset="0"/>
            </a:rPr>
            <a:t>Level AAA: </a:t>
          </a:r>
          <a:r>
            <a:rPr lang="en-US" sz="1400" dirty="0" smtClean="0">
              <a:latin typeface="Calibri" pitchFamily="34" charset="0"/>
              <a:cs typeface="Calibri" pitchFamily="34" charset="0"/>
            </a:rPr>
            <a:t>Can be Achieved</a:t>
          </a:r>
          <a:endParaRPr lang="en-US" sz="1400" dirty="0">
            <a:latin typeface="Calibri" pitchFamily="34" charset="0"/>
            <a:cs typeface="Calibri" pitchFamily="34" charset="0"/>
          </a:endParaRPr>
        </a:p>
      </dgm:t>
    </dgm:pt>
    <dgm:pt modelId="{AC01BBBA-AF53-4B13-8878-443BFCBB59D1}" type="parTrans" cxnId="{3006431C-0A85-434E-B53B-3A72A7B0DB2D}">
      <dgm:prSet/>
      <dgm:spPr/>
      <dgm:t>
        <a:bodyPr/>
        <a:lstStyle/>
        <a:p>
          <a:endParaRPr lang="en-US" sz="1400">
            <a:latin typeface="Calibri" pitchFamily="34" charset="0"/>
            <a:cs typeface="Calibri" pitchFamily="34" charset="0"/>
          </a:endParaRPr>
        </a:p>
      </dgm:t>
    </dgm:pt>
    <dgm:pt modelId="{5734948A-3D74-47BA-98F8-DEB79CF9213B}" type="sibTrans" cxnId="{3006431C-0A85-434E-B53B-3A72A7B0DB2D}">
      <dgm:prSet/>
      <dgm:spPr/>
      <dgm:t>
        <a:bodyPr/>
        <a:lstStyle/>
        <a:p>
          <a:endParaRPr lang="en-US" sz="1400">
            <a:latin typeface="Calibri" pitchFamily="34" charset="0"/>
            <a:cs typeface="Calibri" pitchFamily="34" charset="0"/>
          </a:endParaRPr>
        </a:p>
      </dgm:t>
    </dgm:pt>
    <dgm:pt modelId="{71E1F534-8FF3-46C6-8DDF-05E0BE1D81D0}" type="pres">
      <dgm:prSet presAssocID="{061891A3-FA4C-4584-AC97-815B0AF55504}" presName="linear" presStyleCnt="0">
        <dgm:presLayoutVars>
          <dgm:dir/>
          <dgm:animLvl val="lvl"/>
          <dgm:resizeHandles val="exact"/>
        </dgm:presLayoutVars>
      </dgm:prSet>
      <dgm:spPr/>
      <dgm:t>
        <a:bodyPr/>
        <a:lstStyle/>
        <a:p>
          <a:endParaRPr lang="en-US"/>
        </a:p>
      </dgm:t>
    </dgm:pt>
    <dgm:pt modelId="{F35A78BF-4428-40D3-8BED-E898B0BB56DE}" type="pres">
      <dgm:prSet presAssocID="{0A547E21-1DA3-4482-8A87-F4DFE81FA651}" presName="parentLin" presStyleCnt="0"/>
      <dgm:spPr/>
    </dgm:pt>
    <dgm:pt modelId="{1FAC240E-D8A9-41C9-B396-0A74A914F3F8}" type="pres">
      <dgm:prSet presAssocID="{0A547E21-1DA3-4482-8A87-F4DFE81FA651}" presName="parentLeftMargin" presStyleLbl="node1" presStyleIdx="0" presStyleCnt="3"/>
      <dgm:spPr/>
      <dgm:t>
        <a:bodyPr/>
        <a:lstStyle/>
        <a:p>
          <a:endParaRPr lang="en-US"/>
        </a:p>
      </dgm:t>
    </dgm:pt>
    <dgm:pt modelId="{EBA2A0AA-F6FB-4906-B03C-3A45351F2F29}" type="pres">
      <dgm:prSet presAssocID="{0A547E21-1DA3-4482-8A87-F4DFE81FA651}" presName="parentText" presStyleLbl="node1" presStyleIdx="0" presStyleCnt="3">
        <dgm:presLayoutVars>
          <dgm:chMax val="0"/>
          <dgm:bulletEnabled val="1"/>
        </dgm:presLayoutVars>
      </dgm:prSet>
      <dgm:spPr/>
      <dgm:t>
        <a:bodyPr/>
        <a:lstStyle/>
        <a:p>
          <a:endParaRPr lang="en-US"/>
        </a:p>
      </dgm:t>
    </dgm:pt>
    <dgm:pt modelId="{2C4623C0-ACCE-4177-A45A-9F0B58115820}" type="pres">
      <dgm:prSet presAssocID="{0A547E21-1DA3-4482-8A87-F4DFE81FA651}" presName="negativeSpace" presStyleCnt="0"/>
      <dgm:spPr/>
    </dgm:pt>
    <dgm:pt modelId="{00ADC0B2-5A90-4C52-8F45-701453E9B337}" type="pres">
      <dgm:prSet presAssocID="{0A547E21-1DA3-4482-8A87-F4DFE81FA651}" presName="childText" presStyleLbl="conFgAcc1" presStyleIdx="0" presStyleCnt="3">
        <dgm:presLayoutVars>
          <dgm:bulletEnabled val="1"/>
        </dgm:presLayoutVars>
      </dgm:prSet>
      <dgm:spPr/>
    </dgm:pt>
    <dgm:pt modelId="{FC4EEF4E-9CB9-4284-835A-77395A098C9C}" type="pres">
      <dgm:prSet presAssocID="{06AC9341-03DF-46CF-B784-8DD4F947A121}" presName="spaceBetweenRectangles" presStyleCnt="0"/>
      <dgm:spPr/>
    </dgm:pt>
    <dgm:pt modelId="{12A27989-7BC7-4323-BBE2-FA7B51D83D4E}" type="pres">
      <dgm:prSet presAssocID="{33531CD8-1372-4CD8-8CFF-F1381E0241A6}" presName="parentLin" presStyleCnt="0"/>
      <dgm:spPr/>
    </dgm:pt>
    <dgm:pt modelId="{84105DE8-3904-478B-A42C-FC381F9969D7}" type="pres">
      <dgm:prSet presAssocID="{33531CD8-1372-4CD8-8CFF-F1381E0241A6}" presName="parentLeftMargin" presStyleLbl="node1" presStyleIdx="0" presStyleCnt="3"/>
      <dgm:spPr/>
      <dgm:t>
        <a:bodyPr/>
        <a:lstStyle/>
        <a:p>
          <a:endParaRPr lang="en-US"/>
        </a:p>
      </dgm:t>
    </dgm:pt>
    <dgm:pt modelId="{49AE56FD-7A22-4397-BD43-7F464A9F964E}" type="pres">
      <dgm:prSet presAssocID="{33531CD8-1372-4CD8-8CFF-F1381E0241A6}" presName="parentText" presStyleLbl="node1" presStyleIdx="1" presStyleCnt="3" custLinFactNeighborX="-21568" custLinFactNeighborY="-3493">
        <dgm:presLayoutVars>
          <dgm:chMax val="0"/>
          <dgm:bulletEnabled val="1"/>
        </dgm:presLayoutVars>
      </dgm:prSet>
      <dgm:spPr/>
      <dgm:t>
        <a:bodyPr/>
        <a:lstStyle/>
        <a:p>
          <a:endParaRPr lang="en-US"/>
        </a:p>
      </dgm:t>
    </dgm:pt>
    <dgm:pt modelId="{B1378647-8CC3-4870-8293-5A24015749F5}" type="pres">
      <dgm:prSet presAssocID="{33531CD8-1372-4CD8-8CFF-F1381E0241A6}" presName="negativeSpace" presStyleCnt="0"/>
      <dgm:spPr/>
    </dgm:pt>
    <dgm:pt modelId="{F203EE62-7483-4506-A33C-4D4A06D96DCD}" type="pres">
      <dgm:prSet presAssocID="{33531CD8-1372-4CD8-8CFF-F1381E0241A6}" presName="childText" presStyleLbl="conFgAcc1" presStyleIdx="1" presStyleCnt="3" custLinFactNeighborX="1961" custLinFactNeighborY="18847">
        <dgm:presLayoutVars>
          <dgm:bulletEnabled val="1"/>
        </dgm:presLayoutVars>
      </dgm:prSet>
      <dgm:spPr/>
    </dgm:pt>
    <dgm:pt modelId="{86D558D9-B3D4-4C78-B54A-06A0AA87F4FC}" type="pres">
      <dgm:prSet presAssocID="{9374F4E7-1D70-45CC-91E6-3CBE538419F6}" presName="spaceBetweenRectangles" presStyleCnt="0"/>
      <dgm:spPr/>
    </dgm:pt>
    <dgm:pt modelId="{36C74AAE-F126-4EA9-B64A-0BEDF416250D}" type="pres">
      <dgm:prSet presAssocID="{F1216A87-DEF1-42FD-BF64-0FE5BAE1288E}" presName="parentLin" presStyleCnt="0"/>
      <dgm:spPr/>
    </dgm:pt>
    <dgm:pt modelId="{D701F664-C911-4144-BE09-30E687902BF5}" type="pres">
      <dgm:prSet presAssocID="{F1216A87-DEF1-42FD-BF64-0FE5BAE1288E}" presName="parentLeftMargin" presStyleLbl="node1" presStyleIdx="1" presStyleCnt="3"/>
      <dgm:spPr/>
      <dgm:t>
        <a:bodyPr/>
        <a:lstStyle/>
        <a:p>
          <a:endParaRPr lang="en-US"/>
        </a:p>
      </dgm:t>
    </dgm:pt>
    <dgm:pt modelId="{3517E708-5B15-43EE-B8B0-B9287DBAC5C2}" type="pres">
      <dgm:prSet presAssocID="{F1216A87-DEF1-42FD-BF64-0FE5BAE1288E}" presName="parentText" presStyleLbl="node1" presStyleIdx="2" presStyleCnt="3">
        <dgm:presLayoutVars>
          <dgm:chMax val="0"/>
          <dgm:bulletEnabled val="1"/>
        </dgm:presLayoutVars>
      </dgm:prSet>
      <dgm:spPr/>
      <dgm:t>
        <a:bodyPr/>
        <a:lstStyle/>
        <a:p>
          <a:endParaRPr lang="en-US"/>
        </a:p>
      </dgm:t>
    </dgm:pt>
    <dgm:pt modelId="{E8E707DC-47F7-47DC-B95C-E6D314E00C0C}" type="pres">
      <dgm:prSet presAssocID="{F1216A87-DEF1-42FD-BF64-0FE5BAE1288E}" presName="negativeSpace" presStyleCnt="0"/>
      <dgm:spPr/>
    </dgm:pt>
    <dgm:pt modelId="{6068EE9A-AEB2-4ED2-AA8F-25D9C5E0024A}" type="pres">
      <dgm:prSet presAssocID="{F1216A87-DEF1-42FD-BF64-0FE5BAE1288E}" presName="childText" presStyleLbl="conFgAcc1" presStyleIdx="2" presStyleCnt="3">
        <dgm:presLayoutVars>
          <dgm:bulletEnabled val="1"/>
        </dgm:presLayoutVars>
      </dgm:prSet>
      <dgm:spPr/>
    </dgm:pt>
  </dgm:ptLst>
  <dgm:cxnLst>
    <dgm:cxn modelId="{B9D9C2D4-A482-4EB9-BF87-310B7205E6B8}" type="presOf" srcId="{33531CD8-1372-4CD8-8CFF-F1381E0241A6}" destId="{49AE56FD-7A22-4397-BD43-7F464A9F964E}" srcOrd="1" destOrd="0" presId="urn:microsoft.com/office/officeart/2005/8/layout/list1"/>
    <dgm:cxn modelId="{3006431C-0A85-434E-B53B-3A72A7B0DB2D}" srcId="{061891A3-FA4C-4584-AC97-815B0AF55504}" destId="{F1216A87-DEF1-42FD-BF64-0FE5BAE1288E}" srcOrd="2" destOrd="0" parTransId="{AC01BBBA-AF53-4B13-8878-443BFCBB59D1}" sibTransId="{5734948A-3D74-47BA-98F8-DEB79CF9213B}"/>
    <dgm:cxn modelId="{BC1DFE65-DBD6-4F05-90CF-2E48BFCC35A9}" type="presOf" srcId="{061891A3-FA4C-4584-AC97-815B0AF55504}" destId="{71E1F534-8FF3-46C6-8DDF-05E0BE1D81D0}" srcOrd="0" destOrd="0" presId="urn:microsoft.com/office/officeart/2005/8/layout/list1"/>
    <dgm:cxn modelId="{B7C0533B-7EBC-49D6-91C7-F07034FEFE40}" srcId="{061891A3-FA4C-4584-AC97-815B0AF55504}" destId="{33531CD8-1372-4CD8-8CFF-F1381E0241A6}" srcOrd="1" destOrd="0" parTransId="{252D85B4-5B24-4529-B1C3-DBF5003F6AEE}" sibTransId="{9374F4E7-1D70-45CC-91E6-3CBE538419F6}"/>
    <dgm:cxn modelId="{0D63A8F6-E77B-40F8-BBA8-49BB24E3BB26}" type="presOf" srcId="{F1216A87-DEF1-42FD-BF64-0FE5BAE1288E}" destId="{3517E708-5B15-43EE-B8B0-B9287DBAC5C2}" srcOrd="1" destOrd="0" presId="urn:microsoft.com/office/officeart/2005/8/layout/list1"/>
    <dgm:cxn modelId="{AD30F371-D427-48B8-8B00-FD3C207E2ED6}" type="presOf" srcId="{0A547E21-1DA3-4482-8A87-F4DFE81FA651}" destId="{1FAC240E-D8A9-41C9-B396-0A74A914F3F8}" srcOrd="0" destOrd="0" presId="urn:microsoft.com/office/officeart/2005/8/layout/list1"/>
    <dgm:cxn modelId="{4D8CDE57-9AE8-47BF-A176-430316577B5C}" type="presOf" srcId="{33531CD8-1372-4CD8-8CFF-F1381E0241A6}" destId="{84105DE8-3904-478B-A42C-FC381F9969D7}" srcOrd="0" destOrd="0" presId="urn:microsoft.com/office/officeart/2005/8/layout/list1"/>
    <dgm:cxn modelId="{26E431E9-0467-4C5F-9D38-C86A816AA595}" type="presOf" srcId="{0A547E21-1DA3-4482-8A87-F4DFE81FA651}" destId="{EBA2A0AA-F6FB-4906-B03C-3A45351F2F29}" srcOrd="1" destOrd="0" presId="urn:microsoft.com/office/officeart/2005/8/layout/list1"/>
    <dgm:cxn modelId="{AEC8E192-94E7-4D3D-B64A-DF26077D45B1}" srcId="{061891A3-FA4C-4584-AC97-815B0AF55504}" destId="{0A547E21-1DA3-4482-8A87-F4DFE81FA651}" srcOrd="0" destOrd="0" parTransId="{E46472D9-ECE4-40D4-9342-3731760D226F}" sibTransId="{06AC9341-03DF-46CF-B784-8DD4F947A121}"/>
    <dgm:cxn modelId="{61669A18-CF47-4E5A-820A-07A0F126C3A0}" type="presOf" srcId="{F1216A87-DEF1-42FD-BF64-0FE5BAE1288E}" destId="{D701F664-C911-4144-BE09-30E687902BF5}" srcOrd="0" destOrd="0" presId="urn:microsoft.com/office/officeart/2005/8/layout/list1"/>
    <dgm:cxn modelId="{32120667-EDA7-42A5-9A4F-2099F120EB3E}" type="presParOf" srcId="{71E1F534-8FF3-46C6-8DDF-05E0BE1D81D0}" destId="{F35A78BF-4428-40D3-8BED-E898B0BB56DE}" srcOrd="0" destOrd="0" presId="urn:microsoft.com/office/officeart/2005/8/layout/list1"/>
    <dgm:cxn modelId="{983FBD70-C1B9-424D-A1ED-FD7CBABA0F1A}" type="presParOf" srcId="{F35A78BF-4428-40D3-8BED-E898B0BB56DE}" destId="{1FAC240E-D8A9-41C9-B396-0A74A914F3F8}" srcOrd="0" destOrd="0" presId="urn:microsoft.com/office/officeart/2005/8/layout/list1"/>
    <dgm:cxn modelId="{82213A43-C187-45C5-B528-E35B75EA4554}" type="presParOf" srcId="{F35A78BF-4428-40D3-8BED-E898B0BB56DE}" destId="{EBA2A0AA-F6FB-4906-B03C-3A45351F2F29}" srcOrd="1" destOrd="0" presId="urn:microsoft.com/office/officeart/2005/8/layout/list1"/>
    <dgm:cxn modelId="{9261047F-8ADA-4AEE-A68E-23224B6B0DD0}" type="presParOf" srcId="{71E1F534-8FF3-46C6-8DDF-05E0BE1D81D0}" destId="{2C4623C0-ACCE-4177-A45A-9F0B58115820}" srcOrd="1" destOrd="0" presId="urn:microsoft.com/office/officeart/2005/8/layout/list1"/>
    <dgm:cxn modelId="{7997E80F-7C6B-43A8-A7C3-B5FBB8A7506F}" type="presParOf" srcId="{71E1F534-8FF3-46C6-8DDF-05E0BE1D81D0}" destId="{00ADC0B2-5A90-4C52-8F45-701453E9B337}" srcOrd="2" destOrd="0" presId="urn:microsoft.com/office/officeart/2005/8/layout/list1"/>
    <dgm:cxn modelId="{86E9C544-3F68-4AFD-BD83-A891950F58EB}" type="presParOf" srcId="{71E1F534-8FF3-46C6-8DDF-05E0BE1D81D0}" destId="{FC4EEF4E-9CB9-4284-835A-77395A098C9C}" srcOrd="3" destOrd="0" presId="urn:microsoft.com/office/officeart/2005/8/layout/list1"/>
    <dgm:cxn modelId="{A23CCC8C-3D83-4C7D-A27A-8A86C2D765E9}" type="presParOf" srcId="{71E1F534-8FF3-46C6-8DDF-05E0BE1D81D0}" destId="{12A27989-7BC7-4323-BBE2-FA7B51D83D4E}" srcOrd="4" destOrd="0" presId="urn:microsoft.com/office/officeart/2005/8/layout/list1"/>
    <dgm:cxn modelId="{0B6EA327-5646-4AA7-90A7-04D4070564A0}" type="presParOf" srcId="{12A27989-7BC7-4323-BBE2-FA7B51D83D4E}" destId="{84105DE8-3904-478B-A42C-FC381F9969D7}" srcOrd="0" destOrd="0" presId="urn:microsoft.com/office/officeart/2005/8/layout/list1"/>
    <dgm:cxn modelId="{8B29FD04-4B5A-4CB2-BF15-D5D4451334F3}" type="presParOf" srcId="{12A27989-7BC7-4323-BBE2-FA7B51D83D4E}" destId="{49AE56FD-7A22-4397-BD43-7F464A9F964E}" srcOrd="1" destOrd="0" presId="urn:microsoft.com/office/officeart/2005/8/layout/list1"/>
    <dgm:cxn modelId="{1F63417E-A6D2-4BF3-87FF-FAEA4F78F308}" type="presParOf" srcId="{71E1F534-8FF3-46C6-8DDF-05E0BE1D81D0}" destId="{B1378647-8CC3-4870-8293-5A24015749F5}" srcOrd="5" destOrd="0" presId="urn:microsoft.com/office/officeart/2005/8/layout/list1"/>
    <dgm:cxn modelId="{16C10414-1146-4F64-BF4E-064054AEA193}" type="presParOf" srcId="{71E1F534-8FF3-46C6-8DDF-05E0BE1D81D0}" destId="{F203EE62-7483-4506-A33C-4D4A06D96DCD}" srcOrd="6" destOrd="0" presId="urn:microsoft.com/office/officeart/2005/8/layout/list1"/>
    <dgm:cxn modelId="{B1CC1DC6-AAE0-4D2A-AE88-F887C90AD3C2}" type="presParOf" srcId="{71E1F534-8FF3-46C6-8DDF-05E0BE1D81D0}" destId="{86D558D9-B3D4-4C78-B54A-06A0AA87F4FC}" srcOrd="7" destOrd="0" presId="urn:microsoft.com/office/officeart/2005/8/layout/list1"/>
    <dgm:cxn modelId="{A5EEA6C5-D53A-41BB-A889-6A46C421CB61}" type="presParOf" srcId="{71E1F534-8FF3-46C6-8DDF-05E0BE1D81D0}" destId="{36C74AAE-F126-4EA9-B64A-0BEDF416250D}" srcOrd="8" destOrd="0" presId="urn:microsoft.com/office/officeart/2005/8/layout/list1"/>
    <dgm:cxn modelId="{B8C43F2A-F797-4ACD-AD25-1B9C3C913205}" type="presParOf" srcId="{36C74AAE-F126-4EA9-B64A-0BEDF416250D}" destId="{D701F664-C911-4144-BE09-30E687902BF5}" srcOrd="0" destOrd="0" presId="urn:microsoft.com/office/officeart/2005/8/layout/list1"/>
    <dgm:cxn modelId="{F853DA63-BF2A-4701-BF9A-87469825C121}" type="presParOf" srcId="{36C74AAE-F126-4EA9-B64A-0BEDF416250D}" destId="{3517E708-5B15-43EE-B8B0-B9287DBAC5C2}" srcOrd="1" destOrd="0" presId="urn:microsoft.com/office/officeart/2005/8/layout/list1"/>
    <dgm:cxn modelId="{5B09212E-1724-417A-96BF-95ABB7B89DAF}" type="presParOf" srcId="{71E1F534-8FF3-46C6-8DDF-05E0BE1D81D0}" destId="{E8E707DC-47F7-47DC-B95C-E6D314E00C0C}" srcOrd="9" destOrd="0" presId="urn:microsoft.com/office/officeart/2005/8/layout/list1"/>
    <dgm:cxn modelId="{D961C179-0E9D-46DC-A925-7A86E46A5BA0}" type="presParOf" srcId="{71E1F534-8FF3-46C6-8DDF-05E0BE1D81D0}" destId="{6068EE9A-AEB2-4ED2-AA8F-25D9C5E0024A}"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0"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1.4.1 – 1.4.2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D6B10AD7-851C-4069-84DE-DBE966332E0A}" type="presOf" srcId="{D8A27146-8FE0-4895-9D46-36C12AC5BF02}" destId="{925F9F3C-2DA0-4F1A-8315-95C985AB161E}" srcOrd="0" destOrd="0" presId="urn:microsoft.com/office/officeart/2005/8/layout/default#370"/>
    <dgm:cxn modelId="{7C2BB969-5FCD-4EAE-8986-7FF1F66D655A}" type="presOf" srcId="{7BE2525B-8321-4197-B286-7222D1394713}" destId="{49BE7723-F7F5-4C97-937F-7607A415563A}" srcOrd="0" destOrd="0" presId="urn:microsoft.com/office/officeart/2005/8/layout/default#370"/>
    <dgm:cxn modelId="{0CC355BC-B24A-4340-AA2C-E8F2B727C34B}" srcId="{7BE2525B-8321-4197-B286-7222D1394713}" destId="{D8A27146-8FE0-4895-9D46-36C12AC5BF02}" srcOrd="0" destOrd="0" parTransId="{9E530D28-AE85-4C16-A515-E0EAC9AF0DFA}" sibTransId="{5EA4A800-BE80-4D6B-8553-29442B2153BB}"/>
    <dgm:cxn modelId="{6E05B41B-0FA2-46F3-BC4A-CF676747C9C9}" type="presParOf" srcId="{49BE7723-F7F5-4C97-937F-7607A415563A}" destId="{925F9F3C-2DA0-4F1A-8315-95C985AB161E}" srcOrd="0" destOrd="0" presId="urn:microsoft.com/office/officeart/2005/8/layout/default#370"/>
  </dgm:cxnLst>
  <dgm:bg/>
  <dgm:whole/>
  <dgm:extLst>
    <a:ext uri="http://schemas.microsoft.com/office/drawing/2008/diagram">
      <dsp:dataModelExt xmlns:dsp="http://schemas.microsoft.com/office/drawing/2008/diagram" relId="rId9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1"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2.1.1 – 2.1.2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3EAB6DA3-0BEE-4ACC-BAA3-594FF560D0EC}" type="presOf" srcId="{D8A27146-8FE0-4895-9D46-36C12AC5BF02}" destId="{925F9F3C-2DA0-4F1A-8315-95C985AB161E}" srcOrd="0" destOrd="0" presId="urn:microsoft.com/office/officeart/2005/8/layout/default#371"/>
    <dgm:cxn modelId="{0CC355BC-B24A-4340-AA2C-E8F2B727C34B}" srcId="{7BE2525B-8321-4197-B286-7222D1394713}" destId="{D8A27146-8FE0-4895-9D46-36C12AC5BF02}" srcOrd="0" destOrd="0" parTransId="{9E530D28-AE85-4C16-A515-E0EAC9AF0DFA}" sibTransId="{5EA4A800-BE80-4D6B-8553-29442B2153BB}"/>
    <dgm:cxn modelId="{B2DF2A59-1859-43A6-B52A-7119C9B2C3DD}" type="presOf" srcId="{7BE2525B-8321-4197-B286-7222D1394713}" destId="{49BE7723-F7F5-4C97-937F-7607A415563A}" srcOrd="0" destOrd="0" presId="urn:microsoft.com/office/officeart/2005/8/layout/default#371"/>
    <dgm:cxn modelId="{3EB34C9D-2364-454B-B47C-E34B08467BD0}" type="presParOf" srcId="{49BE7723-F7F5-4C97-937F-7607A415563A}" destId="{925F9F3C-2DA0-4F1A-8315-95C985AB161E}" srcOrd="0" destOrd="0" presId="urn:microsoft.com/office/officeart/2005/8/layout/default#371"/>
  </dgm:cxnLst>
  <dgm:bg/>
  <dgm:whole/>
  <dgm:extLst>
    <a:ext uri="http://schemas.microsoft.com/office/drawing/2008/diagram">
      <dsp:dataModelExt xmlns:dsp="http://schemas.microsoft.com/office/drawing/2008/diagram" relId="rId9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2"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2.2.1 – 2.2.2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046273B4-D3E0-4ADE-BDD3-69C4ED038C67}" type="presOf" srcId="{D8A27146-8FE0-4895-9D46-36C12AC5BF02}" destId="{925F9F3C-2DA0-4F1A-8315-95C985AB161E}" srcOrd="0" destOrd="0" presId="urn:microsoft.com/office/officeart/2005/8/layout/default#372"/>
    <dgm:cxn modelId="{62406D63-B00A-4825-B476-FFF106A8BFA5}" type="presOf" srcId="{7BE2525B-8321-4197-B286-7222D1394713}" destId="{49BE7723-F7F5-4C97-937F-7607A415563A}" srcOrd="0" destOrd="0" presId="urn:microsoft.com/office/officeart/2005/8/layout/default#372"/>
    <dgm:cxn modelId="{0CC355BC-B24A-4340-AA2C-E8F2B727C34B}" srcId="{7BE2525B-8321-4197-B286-7222D1394713}" destId="{D8A27146-8FE0-4895-9D46-36C12AC5BF02}" srcOrd="0" destOrd="0" parTransId="{9E530D28-AE85-4C16-A515-E0EAC9AF0DFA}" sibTransId="{5EA4A800-BE80-4D6B-8553-29442B2153BB}"/>
    <dgm:cxn modelId="{84EE82EB-CB34-47C7-809C-AE18D3C2ADFD}" type="presParOf" srcId="{49BE7723-F7F5-4C97-937F-7607A415563A}" destId="{925F9F3C-2DA0-4F1A-8315-95C985AB161E}" srcOrd="0" destOrd="0" presId="urn:microsoft.com/office/officeart/2005/8/layout/default#372"/>
  </dgm:cxnLst>
  <dgm:bg/>
  <dgm:whole/>
  <dgm:extLst>
    <a:ext uri="http://schemas.microsoft.com/office/drawing/2008/diagram">
      <dsp:dataModelExt xmlns:dsp="http://schemas.microsoft.com/office/drawing/2008/diagram" relId="rId10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3"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2.3.1</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E8065FD9-EE35-4988-BDBC-A78B94BC641B}" type="presOf" srcId="{D8A27146-8FE0-4895-9D46-36C12AC5BF02}" destId="{925F9F3C-2DA0-4F1A-8315-95C985AB161E}" srcOrd="0" destOrd="0" presId="urn:microsoft.com/office/officeart/2005/8/layout/default#373"/>
    <dgm:cxn modelId="{C168740B-6CC6-4AD0-AF28-E65467670896}" type="presOf" srcId="{7BE2525B-8321-4197-B286-7222D1394713}" destId="{49BE7723-F7F5-4C97-937F-7607A415563A}" srcOrd="0" destOrd="0" presId="urn:microsoft.com/office/officeart/2005/8/layout/default#373"/>
    <dgm:cxn modelId="{0CC355BC-B24A-4340-AA2C-E8F2B727C34B}" srcId="{7BE2525B-8321-4197-B286-7222D1394713}" destId="{D8A27146-8FE0-4895-9D46-36C12AC5BF02}" srcOrd="0" destOrd="0" parTransId="{9E530D28-AE85-4C16-A515-E0EAC9AF0DFA}" sibTransId="{5EA4A800-BE80-4D6B-8553-29442B2153BB}"/>
    <dgm:cxn modelId="{B3D00878-D9E3-4F0C-812D-5C66F596EF2C}" type="presParOf" srcId="{49BE7723-F7F5-4C97-937F-7607A415563A}" destId="{925F9F3C-2DA0-4F1A-8315-95C985AB161E}" srcOrd="0" destOrd="0" presId="urn:microsoft.com/office/officeart/2005/8/layout/default#373"/>
  </dgm:cxnLst>
  <dgm:bg/>
  <dgm:whole/>
  <dgm:extLst>
    <a:ext uri="http://schemas.microsoft.com/office/drawing/2008/diagram">
      <dsp:dataModelExt xmlns:dsp="http://schemas.microsoft.com/office/drawing/2008/diagram" relId="rId10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4"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2.4.1 – 2.4.4</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AE6FC87C-F474-46A3-9825-52F832008574}" type="presOf" srcId="{D8A27146-8FE0-4895-9D46-36C12AC5BF02}" destId="{925F9F3C-2DA0-4F1A-8315-95C985AB161E}" srcOrd="0" destOrd="0" presId="urn:microsoft.com/office/officeart/2005/8/layout/default#374"/>
    <dgm:cxn modelId="{6DCEC6D3-7AE0-47B5-88FA-8DA5D9180491}" type="presOf" srcId="{7BE2525B-8321-4197-B286-7222D1394713}" destId="{49BE7723-F7F5-4C97-937F-7607A415563A}" srcOrd="0" destOrd="0" presId="urn:microsoft.com/office/officeart/2005/8/layout/default#374"/>
    <dgm:cxn modelId="{0CC355BC-B24A-4340-AA2C-E8F2B727C34B}" srcId="{7BE2525B-8321-4197-B286-7222D1394713}" destId="{D8A27146-8FE0-4895-9D46-36C12AC5BF02}" srcOrd="0" destOrd="0" parTransId="{9E530D28-AE85-4C16-A515-E0EAC9AF0DFA}" sibTransId="{5EA4A800-BE80-4D6B-8553-29442B2153BB}"/>
    <dgm:cxn modelId="{0BD792B5-D817-4FB2-93B6-C3E06B93F074}" type="presParOf" srcId="{49BE7723-F7F5-4C97-937F-7607A415563A}" destId="{925F9F3C-2DA0-4F1A-8315-95C985AB161E}" srcOrd="0" destOrd="0" presId="urn:microsoft.com/office/officeart/2005/8/layout/default#374"/>
  </dgm:cxnLst>
  <dgm:bg/>
  <dgm:whole/>
  <dgm:extLst>
    <a:ext uri="http://schemas.microsoft.com/office/drawing/2008/diagram">
      <dsp:dataModelExt xmlns:dsp="http://schemas.microsoft.com/office/drawing/2008/diagram" relId="rId1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5"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3.1.1</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E4ADC9C3-E58E-46B3-A72C-1D914F0D2DA6}" type="presOf" srcId="{7BE2525B-8321-4197-B286-7222D1394713}" destId="{49BE7723-F7F5-4C97-937F-7607A415563A}" srcOrd="0" destOrd="0" presId="urn:microsoft.com/office/officeart/2005/8/layout/default#375"/>
    <dgm:cxn modelId="{0CC355BC-B24A-4340-AA2C-E8F2B727C34B}" srcId="{7BE2525B-8321-4197-B286-7222D1394713}" destId="{D8A27146-8FE0-4895-9D46-36C12AC5BF02}" srcOrd="0" destOrd="0" parTransId="{9E530D28-AE85-4C16-A515-E0EAC9AF0DFA}" sibTransId="{5EA4A800-BE80-4D6B-8553-29442B2153BB}"/>
    <dgm:cxn modelId="{130A663F-776D-4DAD-AF56-8D0810471664}" type="presOf" srcId="{D8A27146-8FE0-4895-9D46-36C12AC5BF02}" destId="{925F9F3C-2DA0-4F1A-8315-95C985AB161E}" srcOrd="0" destOrd="0" presId="urn:microsoft.com/office/officeart/2005/8/layout/default#375"/>
    <dgm:cxn modelId="{2BE568C0-1E52-47B9-92AB-2B2A099BF1F1}" type="presParOf" srcId="{49BE7723-F7F5-4C97-937F-7607A415563A}" destId="{925F9F3C-2DA0-4F1A-8315-95C985AB161E}" srcOrd="0" destOrd="0" presId="urn:microsoft.com/office/officeart/2005/8/layout/default#375"/>
  </dgm:cxnLst>
  <dgm:bg/>
  <dgm:whole/>
  <dgm:extLst>
    <a:ext uri="http://schemas.microsoft.com/office/drawing/2008/diagram">
      <dsp:dataModelExt xmlns:dsp="http://schemas.microsoft.com/office/drawing/2008/diagram" relId="rId1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6"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3.2.1 – 3.2.2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7D8940CC-4940-4969-9908-0865C90AD418}" type="presOf" srcId="{D8A27146-8FE0-4895-9D46-36C12AC5BF02}" destId="{925F9F3C-2DA0-4F1A-8315-95C985AB161E}" srcOrd="0" destOrd="0" presId="urn:microsoft.com/office/officeart/2005/8/layout/default#376"/>
    <dgm:cxn modelId="{994C9776-CB93-40FE-A030-D14F71912C3E}" type="presOf" srcId="{7BE2525B-8321-4197-B286-7222D1394713}" destId="{49BE7723-F7F5-4C97-937F-7607A415563A}" srcOrd="0" destOrd="0" presId="urn:microsoft.com/office/officeart/2005/8/layout/default#376"/>
    <dgm:cxn modelId="{0CC355BC-B24A-4340-AA2C-E8F2B727C34B}" srcId="{7BE2525B-8321-4197-B286-7222D1394713}" destId="{D8A27146-8FE0-4895-9D46-36C12AC5BF02}" srcOrd="0" destOrd="0" parTransId="{9E530D28-AE85-4C16-A515-E0EAC9AF0DFA}" sibTransId="{5EA4A800-BE80-4D6B-8553-29442B2153BB}"/>
    <dgm:cxn modelId="{16ABE374-C27B-479F-A67B-BC319D328FD5}" type="presParOf" srcId="{49BE7723-F7F5-4C97-937F-7607A415563A}" destId="{925F9F3C-2DA0-4F1A-8315-95C985AB161E}" srcOrd="0" destOrd="0" presId="urn:microsoft.com/office/officeart/2005/8/layout/default#376"/>
  </dgm:cxnLst>
  <dgm:bg/>
  <dgm:whole/>
  <dgm:extLst>
    <a:ext uri="http://schemas.microsoft.com/office/drawing/2008/diagram">
      <dsp:dataModelExt xmlns:dsp="http://schemas.microsoft.com/office/drawing/2008/diagram" relId="rId12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7"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3.3.1 – 3.3.2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277FDA38-05E4-4538-8E28-571D274CA09E}" type="presOf" srcId="{D8A27146-8FE0-4895-9D46-36C12AC5BF02}" destId="{925F9F3C-2DA0-4F1A-8315-95C985AB161E}" srcOrd="0" destOrd="0" presId="urn:microsoft.com/office/officeart/2005/8/layout/default#377"/>
    <dgm:cxn modelId="{198597F4-8C68-45A7-8DF0-06F89793234D}" type="presOf" srcId="{7BE2525B-8321-4197-B286-7222D1394713}" destId="{49BE7723-F7F5-4C97-937F-7607A415563A}" srcOrd="0" destOrd="0" presId="urn:microsoft.com/office/officeart/2005/8/layout/default#377"/>
    <dgm:cxn modelId="{0CC355BC-B24A-4340-AA2C-E8F2B727C34B}" srcId="{7BE2525B-8321-4197-B286-7222D1394713}" destId="{D8A27146-8FE0-4895-9D46-36C12AC5BF02}" srcOrd="0" destOrd="0" parTransId="{9E530D28-AE85-4C16-A515-E0EAC9AF0DFA}" sibTransId="{5EA4A800-BE80-4D6B-8553-29442B2153BB}"/>
    <dgm:cxn modelId="{9E031158-6823-4D94-A97D-54F262D89620}" type="presParOf" srcId="{49BE7723-F7F5-4C97-937F-7607A415563A}" destId="{925F9F3C-2DA0-4F1A-8315-95C985AB161E}" srcOrd="0" destOrd="0" presId="urn:microsoft.com/office/officeart/2005/8/layout/default#377"/>
  </dgm:cxnLst>
  <dgm:bg/>
  <dgm:whole/>
  <dgm:extLst>
    <a:ext uri="http://schemas.microsoft.com/office/drawing/2008/diagram">
      <dsp:dataModelExt xmlns:dsp="http://schemas.microsoft.com/office/drawing/2008/diagram" relId="rId12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8" loCatId="list" qsTypeId="urn:microsoft.com/office/officeart/2005/8/quickstyle/simple3" qsCatId="simple" csTypeId="urn:microsoft.com/office/officeart/2005/8/colors/accent2_4" csCatId="accent2"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4.1.1 – 4.1.2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C1B6F45B-DAD1-4F21-9D37-6839560C40AF}" type="presOf" srcId="{7BE2525B-8321-4197-B286-7222D1394713}" destId="{49BE7723-F7F5-4C97-937F-7607A415563A}" srcOrd="0" destOrd="0" presId="urn:microsoft.com/office/officeart/2005/8/layout/default#378"/>
    <dgm:cxn modelId="{FF6ACF74-2DCC-48BB-A9B6-4D72C181431F}" type="presOf" srcId="{D8A27146-8FE0-4895-9D46-36C12AC5BF02}" destId="{925F9F3C-2DA0-4F1A-8315-95C985AB161E}" srcOrd="0" destOrd="0" presId="urn:microsoft.com/office/officeart/2005/8/layout/default#378"/>
    <dgm:cxn modelId="{0CC355BC-B24A-4340-AA2C-E8F2B727C34B}" srcId="{7BE2525B-8321-4197-B286-7222D1394713}" destId="{D8A27146-8FE0-4895-9D46-36C12AC5BF02}" srcOrd="0" destOrd="0" parTransId="{9E530D28-AE85-4C16-A515-E0EAC9AF0DFA}" sibTransId="{5EA4A800-BE80-4D6B-8553-29442B2153BB}"/>
    <dgm:cxn modelId="{9FA0F11B-7063-4E84-B011-93FC65573459}" type="presParOf" srcId="{49BE7723-F7F5-4C97-937F-7607A415563A}" destId="{925F9F3C-2DA0-4F1A-8315-95C985AB161E}" srcOrd="0" destOrd="0" presId="urn:microsoft.com/office/officeart/2005/8/layout/default#378"/>
  </dgm:cxnLst>
  <dgm:bg/>
  <dgm:whole/>
  <dgm:extLst>
    <a:ext uri="http://schemas.microsoft.com/office/drawing/2008/diagram">
      <dsp:dataModelExt xmlns:dsp="http://schemas.microsoft.com/office/drawing/2008/diagram" relId="rId13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79"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1.2.4 – 1.2.5</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018212D8-F72E-44D9-9101-06069069C7F4}" type="presOf" srcId="{7BE2525B-8321-4197-B286-7222D1394713}" destId="{49BE7723-F7F5-4C97-937F-7607A415563A}" srcOrd="0" destOrd="0" presId="urn:microsoft.com/office/officeart/2005/8/layout/default#379"/>
    <dgm:cxn modelId="{0CC355BC-B24A-4340-AA2C-E8F2B727C34B}" srcId="{7BE2525B-8321-4197-B286-7222D1394713}" destId="{D8A27146-8FE0-4895-9D46-36C12AC5BF02}" srcOrd="0" destOrd="0" parTransId="{9E530D28-AE85-4C16-A515-E0EAC9AF0DFA}" sibTransId="{5EA4A800-BE80-4D6B-8553-29442B2153BB}"/>
    <dgm:cxn modelId="{537B8514-62FB-43BE-BEA1-96B23B4957AB}" type="presOf" srcId="{D8A27146-8FE0-4895-9D46-36C12AC5BF02}" destId="{925F9F3C-2DA0-4F1A-8315-95C985AB161E}" srcOrd="0" destOrd="0" presId="urn:microsoft.com/office/officeart/2005/8/layout/default#379"/>
    <dgm:cxn modelId="{F3928174-4BF0-4E52-8E97-ACCAA9C05062}" type="presParOf" srcId="{49BE7723-F7F5-4C97-937F-7607A415563A}" destId="{925F9F3C-2DA0-4F1A-8315-95C985AB161E}" srcOrd="0" destOrd="0" presId="urn:microsoft.com/office/officeart/2005/8/layout/default#379"/>
  </dgm:cxnLst>
  <dgm:bg/>
  <dgm:whole/>
  <dgm:extLst>
    <a:ext uri="http://schemas.microsoft.com/office/drawing/2008/diagram">
      <dsp:dataModelExt xmlns:dsp="http://schemas.microsoft.com/office/drawing/2008/diagram" relId="rId13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3" loCatId="list" qsTypeId="urn:microsoft.com/office/officeart/2005/8/quickstyle/simple3" qsCatId="simple" csTypeId="urn:microsoft.com/office/officeart/2005/8/colors/accent5_2" csCatId="accent5" phldr="1"/>
      <dgm:spPr/>
      <dgm:t>
        <a:bodyPr/>
        <a:lstStyle/>
        <a:p>
          <a:endParaRPr lang="en-US"/>
        </a:p>
      </dgm:t>
    </dgm:pt>
    <dgm:pt modelId="{D8A27146-8FE0-4895-9D46-36C12AC5BF02}">
      <dgm:prSet custT="1"/>
      <dgm:spPr/>
      <dgm:t>
        <a:bodyPr anchor="t"/>
        <a:lstStyle/>
        <a:p>
          <a:pPr algn="l" rtl="0">
            <a:lnSpc>
              <a:spcPct val="200000"/>
            </a:lnSpc>
          </a:pPr>
          <a:r>
            <a:rPr lang="en-US" sz="1000" b="1" dirty="0" smtClean="0">
              <a:latin typeface="Arial" pitchFamily="34" charset="0"/>
              <a:cs typeface="Arial" pitchFamily="34" charset="0"/>
            </a:rPr>
            <a:t>1. Perceivable</a:t>
          </a:r>
          <a:endParaRPr lang="en-US" sz="1000" b="1" dirty="0">
            <a:latin typeface="Arial" pitchFamily="34" charset="0"/>
            <a:cs typeface="Arial" pitchFamily="34" charset="0"/>
          </a:endParaRP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96663" custScaleY="149659" custLinFactNeighborX="1668" custLinFactNeighborY="-8554">
        <dgm:presLayoutVars>
          <dgm:bulletEnabled val="1"/>
        </dgm:presLayoutVars>
      </dgm:prSet>
      <dgm:spPr/>
      <dgm:t>
        <a:bodyPr/>
        <a:lstStyle/>
        <a:p>
          <a:endParaRPr lang="en-US"/>
        </a:p>
      </dgm:t>
    </dgm:pt>
  </dgm:ptLst>
  <dgm:cxnLst>
    <dgm:cxn modelId="{5A5947CC-2D1C-400C-AFAE-3A419824260C}" type="presOf" srcId="{7BE2525B-8321-4197-B286-7222D1394713}" destId="{49BE7723-F7F5-4C97-937F-7607A415563A}" srcOrd="0" destOrd="0" presId="urn:microsoft.com/office/officeart/2005/8/layout/default#353"/>
    <dgm:cxn modelId="{6289FEF8-978C-42EA-A402-31E86FE71AAB}" type="presOf" srcId="{D8A27146-8FE0-4895-9D46-36C12AC5BF02}" destId="{925F9F3C-2DA0-4F1A-8315-95C985AB161E}" srcOrd="0" destOrd="0" presId="urn:microsoft.com/office/officeart/2005/8/layout/default#353"/>
    <dgm:cxn modelId="{0CC355BC-B24A-4340-AA2C-E8F2B727C34B}" srcId="{7BE2525B-8321-4197-B286-7222D1394713}" destId="{D8A27146-8FE0-4895-9D46-36C12AC5BF02}" srcOrd="0" destOrd="0" parTransId="{9E530D28-AE85-4C16-A515-E0EAC9AF0DFA}" sibTransId="{5EA4A800-BE80-4D6B-8553-29442B2153BB}"/>
    <dgm:cxn modelId="{07073927-9420-4675-A796-7C4AC05018D3}" type="presParOf" srcId="{49BE7723-F7F5-4C97-937F-7607A415563A}" destId="{925F9F3C-2DA0-4F1A-8315-95C985AB161E}" srcOrd="0" destOrd="0" presId="urn:microsoft.com/office/officeart/2005/8/layout/default#35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0"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1.4.3 – 1.4.5</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F5D4CA7A-BA91-4B8E-A2BF-87A0B70F65BE}" type="presOf" srcId="{7BE2525B-8321-4197-B286-7222D1394713}" destId="{49BE7723-F7F5-4C97-937F-7607A415563A}" srcOrd="0" destOrd="0" presId="urn:microsoft.com/office/officeart/2005/8/layout/default#380"/>
    <dgm:cxn modelId="{FA9D35DF-CA66-4380-ACF7-681A66362704}" type="presOf" srcId="{D8A27146-8FE0-4895-9D46-36C12AC5BF02}" destId="{925F9F3C-2DA0-4F1A-8315-95C985AB161E}" srcOrd="0" destOrd="0" presId="urn:microsoft.com/office/officeart/2005/8/layout/default#380"/>
    <dgm:cxn modelId="{0CC355BC-B24A-4340-AA2C-E8F2B727C34B}" srcId="{7BE2525B-8321-4197-B286-7222D1394713}" destId="{D8A27146-8FE0-4895-9D46-36C12AC5BF02}" srcOrd="0" destOrd="0" parTransId="{9E530D28-AE85-4C16-A515-E0EAC9AF0DFA}" sibTransId="{5EA4A800-BE80-4D6B-8553-29442B2153BB}"/>
    <dgm:cxn modelId="{222B224A-FACD-4ECD-B687-5278F3423EEB}" type="presParOf" srcId="{49BE7723-F7F5-4C97-937F-7607A415563A}" destId="{925F9F3C-2DA0-4F1A-8315-95C985AB161E}" srcOrd="0" destOrd="0" presId="urn:microsoft.com/office/officeart/2005/8/layout/default#380"/>
  </dgm:cxnLst>
  <dgm:bg/>
  <dgm:whole/>
  <dgm:extLst>
    <a:ext uri="http://schemas.microsoft.com/office/drawing/2008/diagram">
      <dsp:dataModelExt xmlns:dsp="http://schemas.microsoft.com/office/drawing/2008/diagram" relId="rId14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1"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2.4.5 – 2.4.7</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CEFAE07F-5B4B-4A80-A4EB-177D5861A27B}" type="presOf" srcId="{7BE2525B-8321-4197-B286-7222D1394713}" destId="{49BE7723-F7F5-4C97-937F-7607A415563A}" srcOrd="0" destOrd="0" presId="urn:microsoft.com/office/officeart/2005/8/layout/default#381"/>
    <dgm:cxn modelId="{C54CAAB8-DEA5-4153-8AD7-A197376FFD01}" type="presOf" srcId="{D8A27146-8FE0-4895-9D46-36C12AC5BF02}" destId="{925F9F3C-2DA0-4F1A-8315-95C985AB161E}" srcOrd="0" destOrd="0" presId="urn:microsoft.com/office/officeart/2005/8/layout/default#381"/>
    <dgm:cxn modelId="{0CC355BC-B24A-4340-AA2C-E8F2B727C34B}" srcId="{7BE2525B-8321-4197-B286-7222D1394713}" destId="{D8A27146-8FE0-4895-9D46-36C12AC5BF02}" srcOrd="0" destOrd="0" parTransId="{9E530D28-AE85-4C16-A515-E0EAC9AF0DFA}" sibTransId="{5EA4A800-BE80-4D6B-8553-29442B2153BB}"/>
    <dgm:cxn modelId="{F9B6E0A9-79D9-486B-9F07-169DA812FDB4}" type="presParOf" srcId="{49BE7723-F7F5-4C97-937F-7607A415563A}" destId="{925F9F3C-2DA0-4F1A-8315-95C985AB161E}" srcOrd="0" destOrd="0" presId="urn:microsoft.com/office/officeart/2005/8/layout/default#381"/>
  </dgm:cxnLst>
  <dgm:bg/>
  <dgm:whole/>
  <dgm:extLst>
    <a:ext uri="http://schemas.microsoft.com/office/drawing/2008/diagram">
      <dsp:dataModelExt xmlns:dsp="http://schemas.microsoft.com/office/drawing/2008/diagram" relId="rId14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2"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3.1.2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3F7A2329-E4AF-4247-9DFD-79C7895AB627}" type="presOf" srcId="{D8A27146-8FE0-4895-9D46-36C12AC5BF02}" destId="{925F9F3C-2DA0-4F1A-8315-95C985AB161E}" srcOrd="0" destOrd="0" presId="urn:microsoft.com/office/officeart/2005/8/layout/default#382"/>
    <dgm:cxn modelId="{8ED25A70-D58F-4828-9255-51F638F07C3C}" type="presOf" srcId="{7BE2525B-8321-4197-B286-7222D1394713}" destId="{49BE7723-F7F5-4C97-937F-7607A415563A}" srcOrd="0" destOrd="0" presId="urn:microsoft.com/office/officeart/2005/8/layout/default#382"/>
    <dgm:cxn modelId="{0CC355BC-B24A-4340-AA2C-E8F2B727C34B}" srcId="{7BE2525B-8321-4197-B286-7222D1394713}" destId="{D8A27146-8FE0-4895-9D46-36C12AC5BF02}" srcOrd="0" destOrd="0" parTransId="{9E530D28-AE85-4C16-A515-E0EAC9AF0DFA}" sibTransId="{5EA4A800-BE80-4D6B-8553-29442B2153BB}"/>
    <dgm:cxn modelId="{85037331-C650-439B-B164-43E1765AF4A4}" type="presParOf" srcId="{49BE7723-F7F5-4C97-937F-7607A415563A}" destId="{925F9F3C-2DA0-4F1A-8315-95C985AB161E}" srcOrd="0" destOrd="0" presId="urn:microsoft.com/office/officeart/2005/8/layout/default#382"/>
  </dgm:cxnLst>
  <dgm:bg/>
  <dgm:whole/>
  <dgm:extLst>
    <a:ext uri="http://schemas.microsoft.com/office/drawing/2008/diagram">
      <dsp:dataModelExt xmlns:dsp="http://schemas.microsoft.com/office/drawing/2008/diagram" relId="rId15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3"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3.2.3 – 3.2.4</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3616D9AA-F152-43FD-81DC-D12813620F84}" type="presOf" srcId="{D8A27146-8FE0-4895-9D46-36C12AC5BF02}" destId="{925F9F3C-2DA0-4F1A-8315-95C985AB161E}" srcOrd="0" destOrd="0" presId="urn:microsoft.com/office/officeart/2005/8/layout/default#383"/>
    <dgm:cxn modelId="{A824584D-0DE0-4BC2-AE4F-CC4FC158FD51}" type="presOf" srcId="{7BE2525B-8321-4197-B286-7222D1394713}" destId="{49BE7723-F7F5-4C97-937F-7607A415563A}" srcOrd="0" destOrd="0" presId="urn:microsoft.com/office/officeart/2005/8/layout/default#383"/>
    <dgm:cxn modelId="{0CC355BC-B24A-4340-AA2C-E8F2B727C34B}" srcId="{7BE2525B-8321-4197-B286-7222D1394713}" destId="{D8A27146-8FE0-4895-9D46-36C12AC5BF02}" srcOrd="0" destOrd="0" parTransId="{9E530D28-AE85-4C16-A515-E0EAC9AF0DFA}" sibTransId="{5EA4A800-BE80-4D6B-8553-29442B2153BB}"/>
    <dgm:cxn modelId="{7B02C248-9FE2-4033-B7DB-4D45F749ACEF}" type="presParOf" srcId="{49BE7723-F7F5-4C97-937F-7607A415563A}" destId="{925F9F3C-2DA0-4F1A-8315-95C985AB161E}" srcOrd="0" destOrd="0" presId="urn:microsoft.com/office/officeart/2005/8/layout/default#383"/>
  </dgm:cxnLst>
  <dgm:bg/>
  <dgm:whole/>
  <dgm:extLst>
    <a:ext uri="http://schemas.microsoft.com/office/drawing/2008/diagram">
      <dsp:dataModelExt xmlns:dsp="http://schemas.microsoft.com/office/drawing/2008/diagram" relId="rId15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4" loCatId="list" qsTypeId="urn:microsoft.com/office/officeart/2005/8/quickstyle/simple3" qsCatId="simple" csTypeId="urn:microsoft.com/office/officeart/2005/8/colors/accent6_5" csCatId="accent6"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3.3.3 – 3.3.4</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8371E8D9-1F3B-4550-963C-7CB7F114B6A2}" type="presOf" srcId="{7BE2525B-8321-4197-B286-7222D1394713}" destId="{49BE7723-F7F5-4C97-937F-7607A415563A}" srcOrd="0" destOrd="0" presId="urn:microsoft.com/office/officeart/2005/8/layout/default#384"/>
    <dgm:cxn modelId="{3B1FEF5A-0D02-4D36-85AD-148383772027}" type="presOf" srcId="{D8A27146-8FE0-4895-9D46-36C12AC5BF02}" destId="{925F9F3C-2DA0-4F1A-8315-95C985AB161E}" srcOrd="0" destOrd="0" presId="urn:microsoft.com/office/officeart/2005/8/layout/default#384"/>
    <dgm:cxn modelId="{0CC355BC-B24A-4340-AA2C-E8F2B727C34B}" srcId="{7BE2525B-8321-4197-B286-7222D1394713}" destId="{D8A27146-8FE0-4895-9D46-36C12AC5BF02}" srcOrd="0" destOrd="0" parTransId="{9E530D28-AE85-4C16-A515-E0EAC9AF0DFA}" sibTransId="{5EA4A800-BE80-4D6B-8553-29442B2153BB}"/>
    <dgm:cxn modelId="{91564161-90B8-4F6A-9046-70B490E48C5E}" type="presParOf" srcId="{49BE7723-F7F5-4C97-937F-7607A415563A}" destId="{925F9F3C-2DA0-4F1A-8315-95C985AB161E}" srcOrd="0" destOrd="0" presId="urn:microsoft.com/office/officeart/2005/8/layout/default#384"/>
  </dgm:cxnLst>
  <dgm:bg/>
  <dgm:whole/>
  <dgm:extLst>
    <a:ext uri="http://schemas.microsoft.com/office/drawing/2008/diagram">
      <dsp:dataModelExt xmlns:dsp="http://schemas.microsoft.com/office/drawing/2008/diagram" relId="rId16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5"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1.2.6 – 1.2.9</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87936A3C-2360-4779-9153-A7391C463981}" type="presOf" srcId="{D8A27146-8FE0-4895-9D46-36C12AC5BF02}" destId="{925F9F3C-2DA0-4F1A-8315-95C985AB161E}" srcOrd="0" destOrd="0" presId="urn:microsoft.com/office/officeart/2005/8/layout/default#385"/>
    <dgm:cxn modelId="{0CC355BC-B24A-4340-AA2C-E8F2B727C34B}" srcId="{7BE2525B-8321-4197-B286-7222D1394713}" destId="{D8A27146-8FE0-4895-9D46-36C12AC5BF02}" srcOrd="0" destOrd="0" parTransId="{9E530D28-AE85-4C16-A515-E0EAC9AF0DFA}" sibTransId="{5EA4A800-BE80-4D6B-8553-29442B2153BB}"/>
    <dgm:cxn modelId="{A56B2E3B-7786-4AB9-A75F-19C9F209BF3F}" type="presOf" srcId="{7BE2525B-8321-4197-B286-7222D1394713}" destId="{49BE7723-F7F5-4C97-937F-7607A415563A}" srcOrd="0" destOrd="0" presId="urn:microsoft.com/office/officeart/2005/8/layout/default#385"/>
    <dgm:cxn modelId="{C877C4ED-0A0B-4645-B8C6-7E9D3CCD8DCD}" type="presParOf" srcId="{49BE7723-F7F5-4C97-937F-7607A415563A}" destId="{925F9F3C-2DA0-4F1A-8315-95C985AB161E}" srcOrd="0" destOrd="0" presId="urn:microsoft.com/office/officeart/2005/8/layout/default#385"/>
  </dgm:cxnLst>
  <dgm:bg/>
  <dgm:whole/>
  <dgm:extLst>
    <a:ext uri="http://schemas.microsoft.com/office/drawing/2008/diagram">
      <dsp:dataModelExt xmlns:dsp="http://schemas.microsoft.com/office/drawing/2008/diagram" relId="rId16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6"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1.4.6 – 1.4.9</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AA34097C-04BC-4EBC-AC21-C23A84372BB0}" type="presOf" srcId="{7BE2525B-8321-4197-B286-7222D1394713}" destId="{49BE7723-F7F5-4C97-937F-7607A415563A}" srcOrd="0" destOrd="0" presId="urn:microsoft.com/office/officeart/2005/8/layout/default#386"/>
    <dgm:cxn modelId="{EDD3FF25-5D23-48B0-ABF2-2366CDF1A5FE}" type="presOf" srcId="{D8A27146-8FE0-4895-9D46-36C12AC5BF02}" destId="{925F9F3C-2DA0-4F1A-8315-95C985AB161E}" srcOrd="0" destOrd="0" presId="urn:microsoft.com/office/officeart/2005/8/layout/default#386"/>
    <dgm:cxn modelId="{0CC355BC-B24A-4340-AA2C-E8F2B727C34B}" srcId="{7BE2525B-8321-4197-B286-7222D1394713}" destId="{D8A27146-8FE0-4895-9D46-36C12AC5BF02}" srcOrd="0" destOrd="0" parTransId="{9E530D28-AE85-4C16-A515-E0EAC9AF0DFA}" sibTransId="{5EA4A800-BE80-4D6B-8553-29442B2153BB}"/>
    <dgm:cxn modelId="{C52D0E17-DD48-4904-8AF8-FA05B0951640}" type="presParOf" srcId="{49BE7723-F7F5-4C97-937F-7607A415563A}" destId="{925F9F3C-2DA0-4F1A-8315-95C985AB161E}" srcOrd="0" destOrd="0" presId="urn:microsoft.com/office/officeart/2005/8/layout/default#386"/>
  </dgm:cxnLst>
  <dgm:bg/>
  <dgm:whole/>
  <dgm:extLst>
    <a:ext uri="http://schemas.microsoft.com/office/drawing/2008/diagram">
      <dsp:dataModelExt xmlns:dsp="http://schemas.microsoft.com/office/drawing/2008/diagram" relId="rId17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7"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2.1.3</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A255F3AE-D6F0-4D97-9601-CC6376E96A79}" type="presOf" srcId="{D8A27146-8FE0-4895-9D46-36C12AC5BF02}" destId="{925F9F3C-2DA0-4F1A-8315-95C985AB161E}" srcOrd="0" destOrd="0" presId="urn:microsoft.com/office/officeart/2005/8/layout/default#387"/>
    <dgm:cxn modelId="{AEF3D934-C7A7-4162-823E-1B0A86860705}" type="presOf" srcId="{7BE2525B-8321-4197-B286-7222D1394713}" destId="{49BE7723-F7F5-4C97-937F-7607A415563A}" srcOrd="0" destOrd="0" presId="urn:microsoft.com/office/officeart/2005/8/layout/default#387"/>
    <dgm:cxn modelId="{0CC355BC-B24A-4340-AA2C-E8F2B727C34B}" srcId="{7BE2525B-8321-4197-B286-7222D1394713}" destId="{D8A27146-8FE0-4895-9D46-36C12AC5BF02}" srcOrd="0" destOrd="0" parTransId="{9E530D28-AE85-4C16-A515-E0EAC9AF0DFA}" sibTransId="{5EA4A800-BE80-4D6B-8553-29442B2153BB}"/>
    <dgm:cxn modelId="{CAFE9509-9ACD-44FC-AAED-65CD390772A7}" type="presParOf" srcId="{49BE7723-F7F5-4C97-937F-7607A415563A}" destId="{925F9F3C-2DA0-4F1A-8315-95C985AB161E}" srcOrd="0" destOrd="0" presId="urn:microsoft.com/office/officeart/2005/8/layout/default#387"/>
  </dgm:cxnLst>
  <dgm:bg/>
  <dgm:whole/>
  <dgm:extLst>
    <a:ext uri="http://schemas.microsoft.com/office/drawing/2008/diagram">
      <dsp:dataModelExt xmlns:dsp="http://schemas.microsoft.com/office/drawing/2008/diagram" relId="rId17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8"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2.2.3 – 2.2.5</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761D7674-0FAF-42E6-8D0F-EC5ABCED9965}" type="presOf" srcId="{D8A27146-8FE0-4895-9D46-36C12AC5BF02}" destId="{925F9F3C-2DA0-4F1A-8315-95C985AB161E}" srcOrd="0" destOrd="0" presId="urn:microsoft.com/office/officeart/2005/8/layout/default#388"/>
    <dgm:cxn modelId="{EF428877-4A32-4D0D-A581-72D3FD2BC0A4}" type="presOf" srcId="{7BE2525B-8321-4197-B286-7222D1394713}" destId="{49BE7723-F7F5-4C97-937F-7607A415563A}" srcOrd="0" destOrd="0" presId="urn:microsoft.com/office/officeart/2005/8/layout/default#388"/>
    <dgm:cxn modelId="{0CC355BC-B24A-4340-AA2C-E8F2B727C34B}" srcId="{7BE2525B-8321-4197-B286-7222D1394713}" destId="{D8A27146-8FE0-4895-9D46-36C12AC5BF02}" srcOrd="0" destOrd="0" parTransId="{9E530D28-AE85-4C16-A515-E0EAC9AF0DFA}" sibTransId="{5EA4A800-BE80-4D6B-8553-29442B2153BB}"/>
    <dgm:cxn modelId="{BCA015F0-F8A7-400C-8783-D7E62A0E42BF}" type="presParOf" srcId="{49BE7723-F7F5-4C97-937F-7607A415563A}" destId="{925F9F3C-2DA0-4F1A-8315-95C985AB161E}" srcOrd="0" destOrd="0" presId="urn:microsoft.com/office/officeart/2005/8/layout/default#388"/>
  </dgm:cxnLst>
  <dgm:bg/>
  <dgm:whole/>
  <dgm:extLst>
    <a:ext uri="http://schemas.microsoft.com/office/drawing/2008/diagram">
      <dsp:dataModelExt xmlns:dsp="http://schemas.microsoft.com/office/drawing/2008/diagram" relId="rId18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89"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2.3.2</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F83A48FD-2513-4602-9878-4B39A6565806}" type="presOf" srcId="{D8A27146-8FE0-4895-9D46-36C12AC5BF02}" destId="{925F9F3C-2DA0-4F1A-8315-95C985AB161E}" srcOrd="0" destOrd="0" presId="urn:microsoft.com/office/officeart/2005/8/layout/default#389"/>
    <dgm:cxn modelId="{E6951642-E903-4120-BD7D-C32185006D41}" type="presOf" srcId="{7BE2525B-8321-4197-B286-7222D1394713}" destId="{49BE7723-F7F5-4C97-937F-7607A415563A}" srcOrd="0" destOrd="0" presId="urn:microsoft.com/office/officeart/2005/8/layout/default#389"/>
    <dgm:cxn modelId="{0CC355BC-B24A-4340-AA2C-E8F2B727C34B}" srcId="{7BE2525B-8321-4197-B286-7222D1394713}" destId="{D8A27146-8FE0-4895-9D46-36C12AC5BF02}" srcOrd="0" destOrd="0" parTransId="{9E530D28-AE85-4C16-A515-E0EAC9AF0DFA}" sibTransId="{5EA4A800-BE80-4D6B-8553-29442B2153BB}"/>
    <dgm:cxn modelId="{54C8DBBB-3C7B-4818-A371-5D03015AFD52}" type="presParOf" srcId="{49BE7723-F7F5-4C97-937F-7607A415563A}" destId="{925F9F3C-2DA0-4F1A-8315-95C985AB161E}" srcOrd="0" destOrd="0" presId="urn:microsoft.com/office/officeart/2005/8/layout/default#389"/>
  </dgm:cxnLst>
  <dgm:bg/>
  <dgm:whole/>
  <dgm:extLst>
    <a:ext uri="http://schemas.microsoft.com/office/drawing/2008/diagram">
      <dsp:dataModelExt xmlns:dsp="http://schemas.microsoft.com/office/drawing/2008/diagram" relId="rId18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4" loCatId="list" qsTypeId="urn:microsoft.com/office/officeart/2005/8/quickstyle/simple1" qsCatId="simple" csTypeId="urn:microsoft.com/office/officeart/2005/8/colors/accent1_4" csCatId="accent1" phldr="1"/>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Lst>
  <dgm:cxnLst>
    <dgm:cxn modelId="{1CA54E6C-3213-4CCF-B603-66A6588DBFD4}" type="presOf" srcId="{7BE2525B-8321-4197-B286-7222D1394713}" destId="{49BE7723-F7F5-4C97-937F-7607A415563A}" srcOrd="0" destOrd="0" presId="urn:microsoft.com/office/officeart/2005/8/layout/default#35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0"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2.4.8 – 2.4.10</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7979F69F-94D5-422E-BFF8-AF951ACDB793}" type="presOf" srcId="{D8A27146-8FE0-4895-9D46-36C12AC5BF02}" destId="{925F9F3C-2DA0-4F1A-8315-95C985AB161E}" srcOrd="0" destOrd="0" presId="urn:microsoft.com/office/officeart/2005/8/layout/default#390"/>
    <dgm:cxn modelId="{CD3F1E95-4F91-4F0A-A86C-F3ADD4C33CAC}" type="presOf" srcId="{7BE2525B-8321-4197-B286-7222D1394713}" destId="{49BE7723-F7F5-4C97-937F-7607A415563A}" srcOrd="0" destOrd="0" presId="urn:microsoft.com/office/officeart/2005/8/layout/default#390"/>
    <dgm:cxn modelId="{0CC355BC-B24A-4340-AA2C-E8F2B727C34B}" srcId="{7BE2525B-8321-4197-B286-7222D1394713}" destId="{D8A27146-8FE0-4895-9D46-36C12AC5BF02}" srcOrd="0" destOrd="0" parTransId="{9E530D28-AE85-4C16-A515-E0EAC9AF0DFA}" sibTransId="{5EA4A800-BE80-4D6B-8553-29442B2153BB}"/>
    <dgm:cxn modelId="{6EA81A98-6961-471B-B4CC-A1FDA0F32737}" type="presParOf" srcId="{49BE7723-F7F5-4C97-937F-7607A415563A}" destId="{925F9F3C-2DA0-4F1A-8315-95C985AB161E}" srcOrd="0" destOrd="0" presId="urn:microsoft.com/office/officeart/2005/8/layout/default#390"/>
  </dgm:cxnLst>
  <dgm:bg/>
  <dgm:whole/>
  <dgm:extLst>
    <a:ext uri="http://schemas.microsoft.com/office/drawing/2008/diagram">
      <dsp:dataModelExt xmlns:dsp="http://schemas.microsoft.com/office/drawing/2008/diagram" relId="rId19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1"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3.1.3 – 3.1.6</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CB8CCE66-1AB0-41AE-BD2C-B317CAD8F6A0}" type="presOf" srcId="{7BE2525B-8321-4197-B286-7222D1394713}" destId="{49BE7723-F7F5-4C97-937F-7607A415563A}" srcOrd="0" destOrd="0" presId="urn:microsoft.com/office/officeart/2005/8/layout/default#391"/>
    <dgm:cxn modelId="{065BFE81-CDA8-4B38-B070-C2AB0A006E5C}" type="presOf" srcId="{D8A27146-8FE0-4895-9D46-36C12AC5BF02}" destId="{925F9F3C-2DA0-4F1A-8315-95C985AB161E}" srcOrd="0" destOrd="0" presId="urn:microsoft.com/office/officeart/2005/8/layout/default#391"/>
    <dgm:cxn modelId="{0CC355BC-B24A-4340-AA2C-E8F2B727C34B}" srcId="{7BE2525B-8321-4197-B286-7222D1394713}" destId="{D8A27146-8FE0-4895-9D46-36C12AC5BF02}" srcOrd="0" destOrd="0" parTransId="{9E530D28-AE85-4C16-A515-E0EAC9AF0DFA}" sibTransId="{5EA4A800-BE80-4D6B-8553-29442B2153BB}"/>
    <dgm:cxn modelId="{8078F194-2CA8-472C-B68A-215A2C985692}" type="presParOf" srcId="{49BE7723-F7F5-4C97-937F-7607A415563A}" destId="{925F9F3C-2DA0-4F1A-8315-95C985AB161E}" srcOrd="0" destOrd="0" presId="urn:microsoft.com/office/officeart/2005/8/layout/default#391"/>
  </dgm:cxnLst>
  <dgm:bg/>
  <dgm:whole/>
  <dgm:extLst>
    <a:ext uri="http://schemas.microsoft.com/office/drawing/2008/diagram">
      <dsp:dataModelExt xmlns:dsp="http://schemas.microsoft.com/office/drawing/2008/diagram" relId="rId19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2"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3.2.5</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6031F7CE-A063-478C-84B9-2F69EE2DBE49}" type="presOf" srcId="{7BE2525B-8321-4197-B286-7222D1394713}" destId="{49BE7723-F7F5-4C97-937F-7607A415563A}" srcOrd="0" destOrd="0" presId="urn:microsoft.com/office/officeart/2005/8/layout/default#392"/>
    <dgm:cxn modelId="{0CC355BC-B24A-4340-AA2C-E8F2B727C34B}" srcId="{7BE2525B-8321-4197-B286-7222D1394713}" destId="{D8A27146-8FE0-4895-9D46-36C12AC5BF02}" srcOrd="0" destOrd="0" parTransId="{9E530D28-AE85-4C16-A515-E0EAC9AF0DFA}" sibTransId="{5EA4A800-BE80-4D6B-8553-29442B2153BB}"/>
    <dgm:cxn modelId="{BEC57BDA-2A37-44DE-BEB2-CDA8252D6127}" type="presOf" srcId="{D8A27146-8FE0-4895-9D46-36C12AC5BF02}" destId="{925F9F3C-2DA0-4F1A-8315-95C985AB161E}" srcOrd="0" destOrd="0" presId="urn:microsoft.com/office/officeart/2005/8/layout/default#392"/>
    <dgm:cxn modelId="{4B8379DD-F2FB-4769-90A4-FCF9483210DC}" type="presParOf" srcId="{49BE7723-F7F5-4C97-937F-7607A415563A}" destId="{925F9F3C-2DA0-4F1A-8315-95C985AB161E}" srcOrd="0" destOrd="0" presId="urn:microsoft.com/office/officeart/2005/8/layout/default#392"/>
  </dgm:cxnLst>
  <dgm:bg/>
  <dgm:whole/>
  <dgm:extLst>
    <a:ext uri="http://schemas.microsoft.com/office/drawing/2008/diagram">
      <dsp:dataModelExt xmlns:dsp="http://schemas.microsoft.com/office/drawing/2008/diagram" relId="rId20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3" loCatId="list" qsTypeId="urn:microsoft.com/office/officeart/2005/8/quickstyle/simple3" qsCatId="simple" csTypeId="urn:microsoft.com/office/officeart/2005/8/colors/accent1_3" csCatId="accent1"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3.3.5 – 3.3.6</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98450" custScaleY="81157" custLinFactNeighborX="820">
        <dgm:presLayoutVars>
          <dgm:bulletEnabled val="1"/>
        </dgm:presLayoutVars>
      </dgm:prSet>
      <dgm:spPr/>
      <dgm:t>
        <a:bodyPr/>
        <a:lstStyle/>
        <a:p>
          <a:endParaRPr lang="en-US"/>
        </a:p>
      </dgm:t>
    </dgm:pt>
  </dgm:ptLst>
  <dgm:cxnLst>
    <dgm:cxn modelId="{D8066874-53A4-46EF-B98F-2EAA58A5237E}" type="presOf" srcId="{D8A27146-8FE0-4895-9D46-36C12AC5BF02}" destId="{925F9F3C-2DA0-4F1A-8315-95C985AB161E}" srcOrd="0" destOrd="0" presId="urn:microsoft.com/office/officeart/2005/8/layout/default#393"/>
    <dgm:cxn modelId="{96D5958D-75E1-4160-AF9F-37651991DEEE}" type="presOf" srcId="{7BE2525B-8321-4197-B286-7222D1394713}" destId="{49BE7723-F7F5-4C97-937F-7607A415563A}" srcOrd="0" destOrd="0" presId="urn:microsoft.com/office/officeart/2005/8/layout/default#393"/>
    <dgm:cxn modelId="{0CC355BC-B24A-4340-AA2C-E8F2B727C34B}" srcId="{7BE2525B-8321-4197-B286-7222D1394713}" destId="{D8A27146-8FE0-4895-9D46-36C12AC5BF02}" srcOrd="0" destOrd="0" parTransId="{9E530D28-AE85-4C16-A515-E0EAC9AF0DFA}" sibTransId="{5EA4A800-BE80-4D6B-8553-29442B2153BB}"/>
    <dgm:cxn modelId="{C1462588-8A13-4356-9FD4-0F497F52406D}" type="presParOf" srcId="{49BE7723-F7F5-4C97-937F-7607A415563A}" destId="{925F9F3C-2DA0-4F1A-8315-95C985AB161E}" srcOrd="0" destOrd="0" presId="urn:microsoft.com/office/officeart/2005/8/layout/default#393"/>
  </dgm:cxnLst>
  <dgm:bg/>
  <dgm:whole/>
  <dgm:extLst>
    <a:ext uri="http://schemas.microsoft.com/office/drawing/2008/diagram">
      <dsp:dataModelExt xmlns:dsp="http://schemas.microsoft.com/office/drawing/2008/diagram" relId="rId20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4" loCatId="list" qsTypeId="urn:microsoft.com/office/officeart/2005/8/quickstyle/simple3" qsCatId="simple" csTypeId="urn:microsoft.com/office/officeart/2005/8/colors/accent5_2" csCatId="accent5" phldr="1"/>
      <dgm:spPr/>
      <dgm:t>
        <a:bodyPr/>
        <a:lstStyle/>
        <a:p>
          <a:endParaRPr lang="en-US"/>
        </a:p>
      </dgm:t>
    </dgm:pt>
    <dgm:pt modelId="{D8A27146-8FE0-4895-9D46-36C12AC5BF02}">
      <dgm:prSet custT="1"/>
      <dgm:spPr/>
      <dgm:t>
        <a:bodyPr anchor="t"/>
        <a:lstStyle/>
        <a:p>
          <a:pPr algn="l" rtl="0">
            <a:lnSpc>
              <a:spcPct val="200000"/>
            </a:lnSpc>
          </a:pPr>
          <a:r>
            <a:rPr lang="en-US" sz="1000" b="1" dirty="0" smtClean="0">
              <a:latin typeface="Arial" pitchFamily="34" charset="0"/>
              <a:cs typeface="Arial" pitchFamily="34" charset="0"/>
            </a:rPr>
            <a:t>2. Operable</a:t>
          </a:r>
          <a:endParaRPr lang="en-US" sz="1000" b="1" dirty="0">
            <a:latin typeface="Arial" pitchFamily="34" charset="0"/>
            <a:cs typeface="Arial" pitchFamily="34" charset="0"/>
          </a:endParaRP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96663" custScaleY="149659" custLinFactNeighborX="1668" custLinFactNeighborY="-8554">
        <dgm:presLayoutVars>
          <dgm:bulletEnabled val="1"/>
        </dgm:presLayoutVars>
      </dgm:prSet>
      <dgm:spPr/>
      <dgm:t>
        <a:bodyPr/>
        <a:lstStyle/>
        <a:p>
          <a:endParaRPr lang="en-US"/>
        </a:p>
      </dgm:t>
    </dgm:pt>
  </dgm:ptLst>
  <dgm:cxnLst>
    <dgm:cxn modelId="{0793CA6D-76B1-432A-A6FD-5DBD7B2B9B17}" type="presOf" srcId="{D8A27146-8FE0-4895-9D46-36C12AC5BF02}" destId="{925F9F3C-2DA0-4F1A-8315-95C985AB161E}" srcOrd="0" destOrd="0" presId="urn:microsoft.com/office/officeart/2005/8/layout/default#394"/>
    <dgm:cxn modelId="{43AACD06-DA51-4792-8814-CDCA75C03702}" type="presOf" srcId="{7BE2525B-8321-4197-B286-7222D1394713}" destId="{49BE7723-F7F5-4C97-937F-7607A415563A}" srcOrd="0" destOrd="0" presId="urn:microsoft.com/office/officeart/2005/8/layout/default#394"/>
    <dgm:cxn modelId="{0CC355BC-B24A-4340-AA2C-E8F2B727C34B}" srcId="{7BE2525B-8321-4197-B286-7222D1394713}" destId="{D8A27146-8FE0-4895-9D46-36C12AC5BF02}" srcOrd="0" destOrd="0" parTransId="{9E530D28-AE85-4C16-A515-E0EAC9AF0DFA}" sibTransId="{5EA4A800-BE80-4D6B-8553-29442B2153BB}"/>
    <dgm:cxn modelId="{F97F5D95-C19F-4FFF-88DC-B151177B3855}" type="presParOf" srcId="{49BE7723-F7F5-4C97-937F-7607A415563A}" destId="{925F9F3C-2DA0-4F1A-8315-95C985AB161E}" srcOrd="0" destOrd="0" presId="urn:microsoft.com/office/officeart/2005/8/layout/default#394"/>
  </dgm:cxnLst>
  <dgm:bg/>
  <dgm:whole/>
  <dgm:extLst>
    <a:ext uri="http://schemas.microsoft.com/office/drawing/2008/diagram">
      <dsp:dataModelExt xmlns:dsp="http://schemas.microsoft.com/office/drawing/2008/diagram" relId="rId2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5" loCatId="list" qsTypeId="urn:microsoft.com/office/officeart/2005/8/quickstyle/simple3" qsCatId="simple" csTypeId="urn:microsoft.com/office/officeart/2005/8/colors/accent5_2" csCatId="accent5" phldr="1"/>
      <dgm:spPr/>
      <dgm:t>
        <a:bodyPr/>
        <a:lstStyle/>
        <a:p>
          <a:endParaRPr lang="en-US"/>
        </a:p>
      </dgm:t>
    </dgm:pt>
    <dgm:pt modelId="{D8A27146-8FE0-4895-9D46-36C12AC5BF02}">
      <dgm:prSet custT="1"/>
      <dgm:spPr/>
      <dgm:t>
        <a:bodyPr anchor="t"/>
        <a:lstStyle/>
        <a:p>
          <a:pPr algn="l" rtl="0">
            <a:lnSpc>
              <a:spcPct val="200000"/>
            </a:lnSpc>
          </a:pPr>
          <a:r>
            <a:rPr lang="en-US" sz="1000" b="1" dirty="0" smtClean="0">
              <a:latin typeface="Arial" pitchFamily="34" charset="0"/>
              <a:cs typeface="Arial" pitchFamily="34" charset="0"/>
            </a:rPr>
            <a:t>3. Understandable</a:t>
          </a:r>
          <a:endParaRPr lang="en-US" sz="1000" b="1" dirty="0">
            <a:latin typeface="Arial" pitchFamily="34" charset="0"/>
            <a:cs typeface="Arial" pitchFamily="34" charset="0"/>
          </a:endParaRP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33258" custScaleY="149659" custLinFactNeighborX="1668" custLinFactNeighborY="2172">
        <dgm:presLayoutVars>
          <dgm:bulletEnabled val="1"/>
        </dgm:presLayoutVars>
      </dgm:prSet>
      <dgm:spPr/>
      <dgm:t>
        <a:bodyPr/>
        <a:lstStyle/>
        <a:p>
          <a:endParaRPr lang="en-US"/>
        </a:p>
      </dgm:t>
    </dgm:pt>
  </dgm:ptLst>
  <dgm:cxnLst>
    <dgm:cxn modelId="{7711B8D4-72C9-4217-960C-FA5D91D74A8C}" type="presOf" srcId="{D8A27146-8FE0-4895-9D46-36C12AC5BF02}" destId="{925F9F3C-2DA0-4F1A-8315-95C985AB161E}" srcOrd="0" destOrd="0" presId="urn:microsoft.com/office/officeart/2005/8/layout/default#395"/>
    <dgm:cxn modelId="{E71D6B4D-3787-47FA-880B-6E2490DBA5D5}" type="presOf" srcId="{7BE2525B-8321-4197-B286-7222D1394713}" destId="{49BE7723-F7F5-4C97-937F-7607A415563A}" srcOrd="0" destOrd="0" presId="urn:microsoft.com/office/officeart/2005/8/layout/default#395"/>
    <dgm:cxn modelId="{0CC355BC-B24A-4340-AA2C-E8F2B727C34B}" srcId="{7BE2525B-8321-4197-B286-7222D1394713}" destId="{D8A27146-8FE0-4895-9D46-36C12AC5BF02}" srcOrd="0" destOrd="0" parTransId="{9E530D28-AE85-4C16-A515-E0EAC9AF0DFA}" sibTransId="{5EA4A800-BE80-4D6B-8553-29442B2153BB}"/>
    <dgm:cxn modelId="{2B93A068-9D6E-4BF4-B838-A4C43F2EB1E6}" type="presParOf" srcId="{49BE7723-F7F5-4C97-937F-7607A415563A}" destId="{925F9F3C-2DA0-4F1A-8315-95C985AB161E}" srcOrd="0" destOrd="0" presId="urn:microsoft.com/office/officeart/2005/8/layout/default#395"/>
  </dgm:cxnLst>
  <dgm:bg/>
  <dgm:whole/>
  <dgm:extLst>
    <a:ext uri="http://schemas.microsoft.com/office/drawing/2008/diagram">
      <dsp:dataModelExt xmlns:dsp="http://schemas.microsoft.com/office/drawing/2008/diagram" relId="rId21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96" loCatId="list" qsTypeId="urn:microsoft.com/office/officeart/2005/8/quickstyle/simple3" qsCatId="simple" csTypeId="urn:microsoft.com/office/officeart/2005/8/colors/accent5_2" csCatId="accent5" phldr="1"/>
      <dgm:spPr/>
      <dgm:t>
        <a:bodyPr/>
        <a:lstStyle/>
        <a:p>
          <a:endParaRPr lang="en-US"/>
        </a:p>
      </dgm:t>
    </dgm:pt>
    <dgm:pt modelId="{D8A27146-8FE0-4895-9D46-36C12AC5BF02}">
      <dgm:prSet custT="1"/>
      <dgm:spPr/>
      <dgm:t>
        <a:bodyPr anchor="t"/>
        <a:lstStyle/>
        <a:p>
          <a:pPr algn="l" rtl="0">
            <a:lnSpc>
              <a:spcPct val="200000"/>
            </a:lnSpc>
          </a:pPr>
          <a:r>
            <a:rPr lang="en-US" sz="1000" b="1" dirty="0" smtClean="0">
              <a:latin typeface="Arial" pitchFamily="34" charset="0"/>
              <a:cs typeface="Arial" pitchFamily="34" charset="0"/>
            </a:rPr>
            <a:t>4. Robust</a:t>
          </a:r>
          <a:endParaRPr lang="en-US" sz="1000" b="1" dirty="0">
            <a:latin typeface="Arial" pitchFamily="34" charset="0"/>
            <a:cs typeface="Arial" pitchFamily="34" charset="0"/>
          </a:endParaRP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84655" custLinFactNeighborY="-3291">
        <dgm:presLayoutVars>
          <dgm:bulletEnabled val="1"/>
        </dgm:presLayoutVars>
      </dgm:prSet>
      <dgm:spPr/>
      <dgm:t>
        <a:bodyPr/>
        <a:lstStyle/>
        <a:p>
          <a:endParaRPr lang="en-US"/>
        </a:p>
      </dgm:t>
    </dgm:pt>
  </dgm:ptLst>
  <dgm:cxnLst>
    <dgm:cxn modelId="{54A676DC-4EFE-41B9-BB3B-94FE6692C1B1}" type="presOf" srcId="{7BE2525B-8321-4197-B286-7222D1394713}" destId="{49BE7723-F7F5-4C97-937F-7607A415563A}" srcOrd="0" destOrd="0" presId="urn:microsoft.com/office/officeart/2005/8/layout/default#396"/>
    <dgm:cxn modelId="{BCE3B05E-FC67-4168-9CDE-A3EA1CC4FDF7}" type="presOf" srcId="{D8A27146-8FE0-4895-9D46-36C12AC5BF02}" destId="{925F9F3C-2DA0-4F1A-8315-95C985AB161E}" srcOrd="0" destOrd="0" presId="urn:microsoft.com/office/officeart/2005/8/layout/default#396"/>
    <dgm:cxn modelId="{0CC355BC-B24A-4340-AA2C-E8F2B727C34B}" srcId="{7BE2525B-8321-4197-B286-7222D1394713}" destId="{D8A27146-8FE0-4895-9D46-36C12AC5BF02}" srcOrd="0" destOrd="0" parTransId="{9E530D28-AE85-4C16-A515-E0EAC9AF0DFA}" sibTransId="{5EA4A800-BE80-4D6B-8553-29442B2153BB}"/>
    <dgm:cxn modelId="{C374211E-1418-4FB5-A990-72BB944794B4}" type="presParOf" srcId="{49BE7723-F7F5-4C97-937F-7607A415563A}" destId="{925F9F3C-2DA0-4F1A-8315-95C985AB161E}" srcOrd="0" destOrd="0" presId="urn:microsoft.com/office/officeart/2005/8/layout/default#396"/>
  </dgm:cxnLst>
  <dgm:bg/>
  <dgm:whole/>
  <dgm:extLst>
    <a:ext uri="http://schemas.microsoft.com/office/drawing/2008/diagram">
      <dsp:dataModelExt xmlns:dsp="http://schemas.microsoft.com/office/drawing/2008/diagram" relId="rId2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5"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1.1 Text Alternative</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D58F62CA-D4E8-4863-81EE-EDC4833A47E8}" type="presOf" srcId="{D8A27146-8FE0-4895-9D46-36C12AC5BF02}" destId="{925F9F3C-2DA0-4F1A-8315-95C985AB161E}" srcOrd="0" destOrd="0" presId="urn:microsoft.com/office/officeart/2005/8/layout/default#355"/>
    <dgm:cxn modelId="{256ED76D-C739-44EE-AA4B-BA6D681B5D01}" type="presOf" srcId="{7BE2525B-8321-4197-B286-7222D1394713}" destId="{49BE7723-F7F5-4C97-937F-7607A415563A}" srcOrd="0" destOrd="0" presId="urn:microsoft.com/office/officeart/2005/8/layout/default#355"/>
    <dgm:cxn modelId="{0CC355BC-B24A-4340-AA2C-E8F2B727C34B}" srcId="{7BE2525B-8321-4197-B286-7222D1394713}" destId="{D8A27146-8FE0-4895-9D46-36C12AC5BF02}" srcOrd="0" destOrd="0" parTransId="{9E530D28-AE85-4C16-A515-E0EAC9AF0DFA}" sibTransId="{5EA4A800-BE80-4D6B-8553-29442B2153BB}"/>
    <dgm:cxn modelId="{18639ED7-204B-4ED1-8805-36E46EB9BEC6}" type="presParOf" srcId="{49BE7723-F7F5-4C97-937F-7607A415563A}" destId="{925F9F3C-2DA0-4F1A-8315-95C985AB161E}" srcOrd="0" destOrd="0" presId="urn:microsoft.com/office/officeart/2005/8/layout/default#35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6"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1.2 Time-based Multimedia</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E06B4A40-FE2D-417D-A2D3-E8F7AB920A3F}" type="presOf" srcId="{7BE2525B-8321-4197-B286-7222D1394713}" destId="{49BE7723-F7F5-4C97-937F-7607A415563A}" srcOrd="0" destOrd="0" presId="urn:microsoft.com/office/officeart/2005/8/layout/default#356"/>
    <dgm:cxn modelId="{4CBE67B8-9421-4DB4-968D-F36A641FDE0C}" type="presOf" srcId="{D8A27146-8FE0-4895-9D46-36C12AC5BF02}" destId="{925F9F3C-2DA0-4F1A-8315-95C985AB161E}" srcOrd="0" destOrd="0" presId="urn:microsoft.com/office/officeart/2005/8/layout/default#356"/>
    <dgm:cxn modelId="{0CC355BC-B24A-4340-AA2C-E8F2B727C34B}" srcId="{7BE2525B-8321-4197-B286-7222D1394713}" destId="{D8A27146-8FE0-4895-9D46-36C12AC5BF02}" srcOrd="0" destOrd="0" parTransId="{9E530D28-AE85-4C16-A515-E0EAC9AF0DFA}" sibTransId="{5EA4A800-BE80-4D6B-8553-29442B2153BB}"/>
    <dgm:cxn modelId="{DCDE727C-B7AC-48B6-9236-F5CE28A415A8}" type="presParOf" srcId="{49BE7723-F7F5-4C97-937F-7607A415563A}" destId="{925F9F3C-2DA0-4F1A-8315-95C985AB161E}" srcOrd="0" destOrd="0" presId="urn:microsoft.com/office/officeart/2005/8/layout/default#356"/>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7"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1.3 Adaptable (Info and Relationships)</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511BBFCB-B219-4F99-AFFD-C9CCEA252EF0}" type="presOf" srcId="{D8A27146-8FE0-4895-9D46-36C12AC5BF02}" destId="{925F9F3C-2DA0-4F1A-8315-95C985AB161E}" srcOrd="0" destOrd="0" presId="urn:microsoft.com/office/officeart/2005/8/layout/default#357"/>
    <dgm:cxn modelId="{1D85F23A-80BE-4F94-9294-12DC7AAC3125}" type="presOf" srcId="{7BE2525B-8321-4197-B286-7222D1394713}" destId="{49BE7723-F7F5-4C97-937F-7607A415563A}" srcOrd="0" destOrd="0" presId="urn:microsoft.com/office/officeart/2005/8/layout/default#357"/>
    <dgm:cxn modelId="{0CC355BC-B24A-4340-AA2C-E8F2B727C34B}" srcId="{7BE2525B-8321-4197-B286-7222D1394713}" destId="{D8A27146-8FE0-4895-9D46-36C12AC5BF02}" srcOrd="0" destOrd="0" parTransId="{9E530D28-AE85-4C16-A515-E0EAC9AF0DFA}" sibTransId="{5EA4A800-BE80-4D6B-8553-29442B2153BB}"/>
    <dgm:cxn modelId="{E56CC10C-BE1B-47B8-B7C5-80A0FBAA53F0}" type="presParOf" srcId="{49BE7723-F7F5-4C97-937F-7607A415563A}" destId="{925F9F3C-2DA0-4F1A-8315-95C985AB161E}" srcOrd="0" destOrd="0" presId="urn:microsoft.com/office/officeart/2005/8/layout/default#357"/>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8"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1.4 Distinguishable (Color Contrast)</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F82EA963-4AF2-4CDD-BD81-0FFF2C6C5AE1}" type="presOf" srcId="{7BE2525B-8321-4197-B286-7222D1394713}" destId="{49BE7723-F7F5-4C97-937F-7607A415563A}" srcOrd="0" destOrd="0" presId="urn:microsoft.com/office/officeart/2005/8/layout/default#358"/>
    <dgm:cxn modelId="{0CC355BC-B24A-4340-AA2C-E8F2B727C34B}" srcId="{7BE2525B-8321-4197-B286-7222D1394713}" destId="{D8A27146-8FE0-4895-9D46-36C12AC5BF02}" srcOrd="0" destOrd="0" parTransId="{9E530D28-AE85-4C16-A515-E0EAC9AF0DFA}" sibTransId="{5EA4A800-BE80-4D6B-8553-29442B2153BB}"/>
    <dgm:cxn modelId="{B02F234F-86AC-4E91-BAA6-C2B18AA358CD}" type="presOf" srcId="{D8A27146-8FE0-4895-9D46-36C12AC5BF02}" destId="{925F9F3C-2DA0-4F1A-8315-95C985AB161E}" srcOrd="0" destOrd="0" presId="urn:microsoft.com/office/officeart/2005/8/layout/default#358"/>
    <dgm:cxn modelId="{75B2CE2A-CC6C-4CB8-9F0B-EE0EAD371B70}" type="presParOf" srcId="{49BE7723-F7F5-4C97-937F-7607A415563A}" destId="{925F9F3C-2DA0-4F1A-8315-95C985AB161E}" srcOrd="0" destOrd="0" presId="urn:microsoft.com/office/officeart/2005/8/layout/default#358"/>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E2525B-8321-4197-B286-7222D1394713}" type="doc">
      <dgm:prSet loTypeId="urn:microsoft.com/office/officeart/2005/8/layout/default#359" loCatId="list" qsTypeId="urn:microsoft.com/office/officeart/2005/8/quickstyle/simple3" qsCatId="simple" csTypeId="urn:microsoft.com/office/officeart/2005/8/colors/colorful3" csCatId="colorful" phldr="1"/>
      <dgm:spPr/>
      <dgm:t>
        <a:bodyPr/>
        <a:lstStyle/>
        <a:p>
          <a:endParaRPr lang="en-US"/>
        </a:p>
      </dgm:t>
    </dgm:pt>
    <dgm:pt modelId="{D8A27146-8FE0-4895-9D46-36C12AC5BF02}">
      <dgm:prSet custT="1"/>
      <dgm:spPr/>
      <dgm:t>
        <a:bodyPr/>
        <a:lstStyle/>
        <a:p>
          <a:pPr algn="l" rtl="0">
            <a:lnSpc>
              <a:spcPct val="100000"/>
            </a:lnSpc>
          </a:pPr>
          <a:r>
            <a:rPr lang="en-US" sz="800" b="1" dirty="0" smtClean="0">
              <a:latin typeface="Arial" pitchFamily="34" charset="0"/>
              <a:cs typeface="Arial" pitchFamily="34" charset="0"/>
            </a:rPr>
            <a:t>2.1 Keyboard Accessible</a:t>
          </a:r>
        </a:p>
      </dgm:t>
    </dgm:pt>
    <dgm:pt modelId="{9E530D28-AE85-4C16-A515-E0EAC9AF0DFA}" type="parTrans" cxnId="{0CC355BC-B24A-4340-AA2C-E8F2B727C34B}">
      <dgm:prSet/>
      <dgm:spPr/>
      <dgm:t>
        <a:bodyPr/>
        <a:lstStyle/>
        <a:p>
          <a:endParaRPr lang="en-US"/>
        </a:p>
      </dgm:t>
    </dgm:pt>
    <dgm:pt modelId="{5EA4A800-BE80-4D6B-8553-29442B2153BB}" type="sibTrans" cxnId="{0CC355BC-B24A-4340-AA2C-E8F2B727C34B}">
      <dgm:prSet/>
      <dgm:spPr/>
      <dgm:t>
        <a:bodyPr/>
        <a:lstStyle/>
        <a:p>
          <a:endParaRPr lang="en-US"/>
        </a:p>
      </dgm:t>
    </dgm:pt>
    <dgm:pt modelId="{49BE7723-F7F5-4C97-937F-7607A415563A}" type="pres">
      <dgm:prSet presAssocID="{7BE2525B-8321-4197-B286-7222D1394713}" presName="diagram" presStyleCnt="0">
        <dgm:presLayoutVars>
          <dgm:dir/>
          <dgm:resizeHandles val="exact"/>
        </dgm:presLayoutVars>
      </dgm:prSet>
      <dgm:spPr/>
      <dgm:t>
        <a:bodyPr/>
        <a:lstStyle/>
        <a:p>
          <a:endParaRPr lang="en-US"/>
        </a:p>
      </dgm:t>
    </dgm:pt>
    <dgm:pt modelId="{925F9F3C-2DA0-4F1A-8315-95C985AB161E}" type="pres">
      <dgm:prSet presAssocID="{D8A27146-8FE0-4895-9D46-36C12AC5BF02}" presName="node" presStyleLbl="node1" presStyleIdx="0" presStyleCnt="1" custScaleX="100000" custScaleY="21117" custLinFactNeighborX="-1422" custLinFactNeighborY="6">
        <dgm:presLayoutVars>
          <dgm:bulletEnabled val="1"/>
        </dgm:presLayoutVars>
      </dgm:prSet>
      <dgm:spPr/>
      <dgm:t>
        <a:bodyPr/>
        <a:lstStyle/>
        <a:p>
          <a:endParaRPr lang="en-US"/>
        </a:p>
      </dgm:t>
    </dgm:pt>
  </dgm:ptLst>
  <dgm:cxnLst>
    <dgm:cxn modelId="{E4097EBC-26A2-459C-B850-FB5F2367190C}" type="presOf" srcId="{7BE2525B-8321-4197-B286-7222D1394713}" destId="{49BE7723-F7F5-4C97-937F-7607A415563A}" srcOrd="0" destOrd="0" presId="urn:microsoft.com/office/officeart/2005/8/layout/default#359"/>
    <dgm:cxn modelId="{5012B4C5-B2BB-4E89-A093-484A817E3EE4}" type="presOf" srcId="{D8A27146-8FE0-4895-9D46-36C12AC5BF02}" destId="{925F9F3C-2DA0-4F1A-8315-95C985AB161E}" srcOrd="0" destOrd="0" presId="urn:microsoft.com/office/officeart/2005/8/layout/default#359"/>
    <dgm:cxn modelId="{0CC355BC-B24A-4340-AA2C-E8F2B727C34B}" srcId="{7BE2525B-8321-4197-B286-7222D1394713}" destId="{D8A27146-8FE0-4895-9D46-36C12AC5BF02}" srcOrd="0" destOrd="0" parTransId="{9E530D28-AE85-4C16-A515-E0EAC9AF0DFA}" sibTransId="{5EA4A800-BE80-4D6B-8553-29442B2153BB}"/>
    <dgm:cxn modelId="{ECC256D5-4B84-4E5B-BC18-1D3AFBB092B6}" type="presParOf" srcId="{49BE7723-F7F5-4C97-937F-7607A415563A}" destId="{925F9F3C-2DA0-4F1A-8315-95C985AB161E}" srcOrd="0" destOrd="0" presId="urn:microsoft.com/office/officeart/2005/8/layout/default#359"/>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ECEA7-DFFE-463B-A9FA-7CEE273CA4DF}">
      <dsp:nvSpPr>
        <dsp:cNvPr id="0" name=""/>
        <dsp:cNvSpPr/>
      </dsp:nvSpPr>
      <dsp:spPr>
        <a:xfrm>
          <a:off x="593330" y="615156"/>
          <a:ext cx="1845471" cy="1845471"/>
        </a:xfrm>
        <a:prstGeom prst="ellipse">
          <a:avLst/>
        </a:prstGeom>
        <a:solidFill>
          <a:srgbClr val="CC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2AF430-696A-4A3B-BA91-C675960B1381}">
      <dsp:nvSpPr>
        <dsp:cNvPr id="0" name=""/>
        <dsp:cNvSpPr/>
      </dsp:nvSpPr>
      <dsp:spPr>
        <a:xfrm>
          <a:off x="962425" y="984251"/>
          <a:ext cx="1107282" cy="1107282"/>
        </a:xfrm>
        <a:prstGeom prst="ellipse">
          <a:avLst/>
        </a:prstGeom>
        <a:solidFill>
          <a:srgbClr val="84265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D3BE7D-A51E-40A5-9162-FF40CD441454}">
      <dsp:nvSpPr>
        <dsp:cNvPr id="0" name=""/>
        <dsp:cNvSpPr/>
      </dsp:nvSpPr>
      <dsp:spPr>
        <a:xfrm>
          <a:off x="1331519" y="1353345"/>
          <a:ext cx="369094" cy="369094"/>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DAE2EA-14B1-445C-ADC4-CB4AFF8C8203}">
      <dsp:nvSpPr>
        <dsp:cNvPr id="0" name=""/>
        <dsp:cNvSpPr/>
      </dsp:nvSpPr>
      <dsp:spPr>
        <a:xfrm>
          <a:off x="2746380" y="0"/>
          <a:ext cx="922735" cy="538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cs typeface="Calibri" pitchFamily="34" charset="0"/>
            </a:rPr>
            <a:t>Principles</a:t>
          </a:r>
          <a:endParaRPr lang="en-US" sz="1400" kern="1200" dirty="0">
            <a:latin typeface="Calibri" pitchFamily="34" charset="0"/>
            <a:cs typeface="Calibri" pitchFamily="34" charset="0"/>
          </a:endParaRPr>
        </a:p>
      </dsp:txBody>
      <dsp:txXfrm>
        <a:off x="2746380" y="0"/>
        <a:ext cx="922735" cy="538262"/>
      </dsp:txXfrm>
    </dsp:sp>
    <dsp:sp modelId="{D47AF5E6-71DE-4FBB-9B40-C9874691B614}">
      <dsp:nvSpPr>
        <dsp:cNvPr id="0" name=""/>
        <dsp:cNvSpPr/>
      </dsp:nvSpPr>
      <dsp:spPr>
        <a:xfrm>
          <a:off x="2515696" y="269131"/>
          <a:ext cx="2306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B036F7-4DDB-4B25-9C36-6406B005082C}">
      <dsp:nvSpPr>
        <dsp:cNvPr id="0" name=""/>
        <dsp:cNvSpPr/>
      </dsp:nvSpPr>
      <dsp:spPr>
        <a:xfrm rot="5400000">
          <a:off x="1381193" y="404311"/>
          <a:ext cx="1268453" cy="998707"/>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A346E3-2499-4C4D-A638-BA33C7FD677F}">
      <dsp:nvSpPr>
        <dsp:cNvPr id="0" name=""/>
        <dsp:cNvSpPr/>
      </dsp:nvSpPr>
      <dsp:spPr>
        <a:xfrm>
          <a:off x="2746380" y="538262"/>
          <a:ext cx="922735" cy="538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cs typeface="Calibri" pitchFamily="34" charset="0"/>
            </a:rPr>
            <a:t>Guidelines</a:t>
          </a:r>
          <a:endParaRPr lang="en-US" sz="1400" kern="1200" dirty="0">
            <a:latin typeface="Calibri" pitchFamily="34" charset="0"/>
            <a:cs typeface="Calibri" pitchFamily="34" charset="0"/>
          </a:endParaRPr>
        </a:p>
      </dsp:txBody>
      <dsp:txXfrm>
        <a:off x="2746380" y="538262"/>
        <a:ext cx="922735" cy="538262"/>
      </dsp:txXfrm>
    </dsp:sp>
    <dsp:sp modelId="{E9A3ADED-4DE0-42CB-B40C-87C29DB8F866}">
      <dsp:nvSpPr>
        <dsp:cNvPr id="0" name=""/>
        <dsp:cNvSpPr/>
      </dsp:nvSpPr>
      <dsp:spPr>
        <a:xfrm>
          <a:off x="2515696" y="807393"/>
          <a:ext cx="2306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0E971E-345F-4849-B0A8-F41E4A1BF67F}">
      <dsp:nvSpPr>
        <dsp:cNvPr id="0" name=""/>
        <dsp:cNvSpPr/>
      </dsp:nvSpPr>
      <dsp:spPr>
        <a:xfrm rot="5400000">
          <a:off x="1653461" y="934177"/>
          <a:ext cx="988434" cy="734189"/>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80DD55-917D-48BA-A48E-C504ED77CD6A}">
      <dsp:nvSpPr>
        <dsp:cNvPr id="0" name=""/>
        <dsp:cNvSpPr/>
      </dsp:nvSpPr>
      <dsp:spPr>
        <a:xfrm>
          <a:off x="2746380" y="1076524"/>
          <a:ext cx="922735" cy="538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cs typeface="Calibri" pitchFamily="34" charset="0"/>
            </a:rPr>
            <a:t>Success Criteria</a:t>
          </a:r>
          <a:endParaRPr lang="en-US" sz="1400" kern="1200" dirty="0">
            <a:latin typeface="Calibri" pitchFamily="34" charset="0"/>
            <a:cs typeface="Calibri" pitchFamily="34" charset="0"/>
          </a:endParaRPr>
        </a:p>
      </dsp:txBody>
      <dsp:txXfrm>
        <a:off x="2746380" y="1076524"/>
        <a:ext cx="922735" cy="538262"/>
      </dsp:txXfrm>
    </dsp:sp>
    <dsp:sp modelId="{BCE3260E-C24B-4B3F-AF13-AD15E77E45A4}">
      <dsp:nvSpPr>
        <dsp:cNvPr id="0" name=""/>
        <dsp:cNvSpPr/>
      </dsp:nvSpPr>
      <dsp:spPr>
        <a:xfrm>
          <a:off x="2515696" y="1345655"/>
          <a:ext cx="2306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4CF606-E0FF-4298-A651-5868FA8A9D6F}">
      <dsp:nvSpPr>
        <dsp:cNvPr id="0" name=""/>
        <dsp:cNvSpPr/>
      </dsp:nvSpPr>
      <dsp:spPr>
        <a:xfrm rot="5400000">
          <a:off x="1926068" y="1463612"/>
          <a:ext cx="706200" cy="469672"/>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2.2 Enough Time</a:t>
          </a:r>
        </a:p>
      </dsp:txBody>
      <dsp:txXfrm>
        <a:off x="0" y="205"/>
        <a:ext cx="2117042" cy="2682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2.3 Seizures</a:t>
          </a:r>
        </a:p>
      </dsp:txBody>
      <dsp:txXfrm>
        <a:off x="0" y="205"/>
        <a:ext cx="2117042" cy="2682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2.4 Navigable</a:t>
          </a:r>
        </a:p>
      </dsp:txBody>
      <dsp:txXfrm>
        <a:off x="0" y="205"/>
        <a:ext cx="2117042" cy="2682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3.1 Readable (Language of the page)</a:t>
          </a:r>
        </a:p>
      </dsp:txBody>
      <dsp:txXfrm>
        <a:off x="0" y="205"/>
        <a:ext cx="2117042" cy="2682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3.2 Operate in predictable ways</a:t>
          </a:r>
        </a:p>
      </dsp:txBody>
      <dsp:txXfrm>
        <a:off x="0" y="205"/>
        <a:ext cx="2117042" cy="2682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3.3 Help users avoid and correct mistakes</a:t>
          </a:r>
        </a:p>
      </dsp:txBody>
      <dsp:txXfrm>
        <a:off x="0" y="205"/>
        <a:ext cx="2117042" cy="2682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4.1 Compatible (HTML validations)</a:t>
          </a:r>
        </a:p>
      </dsp:txBody>
      <dsp:txXfrm>
        <a:off x="0" y="205"/>
        <a:ext cx="2117042" cy="2682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1.1.1</a:t>
          </a:r>
        </a:p>
      </dsp:txBody>
      <dsp:txXfrm>
        <a:off x="183573" y="85"/>
        <a:ext cx="1064045" cy="2610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1.2.1 – 1.2.3</a:t>
          </a:r>
        </a:p>
      </dsp:txBody>
      <dsp:txXfrm>
        <a:off x="183573" y="85"/>
        <a:ext cx="1064045" cy="26108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1.3.1 – 1.3.3</a:t>
          </a:r>
        </a:p>
      </dsp:txBody>
      <dsp:txXfrm>
        <a:off x="183573" y="85"/>
        <a:ext cx="1064045" cy="261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DC0B2-5A90-4C52-8F45-701453E9B337}">
      <dsp:nvSpPr>
        <dsp:cNvPr id="0" name=""/>
        <dsp:cNvSpPr/>
      </dsp:nvSpPr>
      <dsp:spPr>
        <a:xfrm>
          <a:off x="0" y="283148"/>
          <a:ext cx="3643339"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2A0AA-F6FB-4906-B03C-3A45351F2F29}">
      <dsp:nvSpPr>
        <dsp:cNvPr id="0" name=""/>
        <dsp:cNvSpPr/>
      </dsp:nvSpPr>
      <dsp:spPr>
        <a:xfrm>
          <a:off x="182166" y="32228"/>
          <a:ext cx="2550337" cy="501840"/>
        </a:xfrm>
        <a:prstGeom prst="round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97" tIns="0" rIns="96397"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Level A: </a:t>
          </a:r>
          <a:r>
            <a:rPr lang="en-US" sz="1400" kern="1200" dirty="0" smtClean="0">
              <a:latin typeface="Calibri" pitchFamily="34" charset="0"/>
              <a:cs typeface="Calibri" pitchFamily="34" charset="0"/>
            </a:rPr>
            <a:t>Must be Achieved  </a:t>
          </a:r>
          <a:endParaRPr lang="en-US" sz="1400" kern="1200" dirty="0">
            <a:latin typeface="Calibri" pitchFamily="34" charset="0"/>
            <a:cs typeface="Calibri" pitchFamily="34" charset="0"/>
          </a:endParaRPr>
        </a:p>
      </dsp:txBody>
      <dsp:txXfrm>
        <a:off x="206664" y="56726"/>
        <a:ext cx="2501341" cy="452844"/>
      </dsp:txXfrm>
    </dsp:sp>
    <dsp:sp modelId="{F203EE62-7483-4506-A33C-4D4A06D96DCD}">
      <dsp:nvSpPr>
        <dsp:cNvPr id="0" name=""/>
        <dsp:cNvSpPr/>
      </dsp:nvSpPr>
      <dsp:spPr>
        <a:xfrm>
          <a:off x="0" y="1071569"/>
          <a:ext cx="3643339"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AE56FD-7A22-4397-BD43-7F464A9F964E}">
      <dsp:nvSpPr>
        <dsp:cNvPr id="0" name=""/>
        <dsp:cNvSpPr/>
      </dsp:nvSpPr>
      <dsp:spPr>
        <a:xfrm>
          <a:off x="142877" y="785818"/>
          <a:ext cx="2550337" cy="501840"/>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97" tIns="0" rIns="96397"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Level AA:  </a:t>
          </a:r>
          <a:r>
            <a:rPr lang="en-US" sz="1400" b="0" kern="1200" dirty="0" smtClean="0">
              <a:latin typeface="Calibri" pitchFamily="34" charset="0"/>
              <a:cs typeface="Calibri" pitchFamily="34" charset="0"/>
            </a:rPr>
            <a:t>Should be Achieved</a:t>
          </a:r>
          <a:endParaRPr lang="en-US" sz="1400" b="0" kern="1200" dirty="0">
            <a:latin typeface="Calibri" pitchFamily="34" charset="0"/>
            <a:cs typeface="Calibri" pitchFamily="34" charset="0"/>
          </a:endParaRPr>
        </a:p>
      </dsp:txBody>
      <dsp:txXfrm>
        <a:off x="167375" y="810316"/>
        <a:ext cx="2501341" cy="452844"/>
      </dsp:txXfrm>
    </dsp:sp>
    <dsp:sp modelId="{6068EE9A-AEB2-4ED2-AA8F-25D9C5E0024A}">
      <dsp:nvSpPr>
        <dsp:cNvPr id="0" name=""/>
        <dsp:cNvSpPr/>
      </dsp:nvSpPr>
      <dsp:spPr>
        <a:xfrm>
          <a:off x="0" y="1825388"/>
          <a:ext cx="3643339"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7E708-5B15-43EE-B8B0-B9287DBAC5C2}">
      <dsp:nvSpPr>
        <dsp:cNvPr id="0" name=""/>
        <dsp:cNvSpPr/>
      </dsp:nvSpPr>
      <dsp:spPr>
        <a:xfrm>
          <a:off x="182166" y="1574467"/>
          <a:ext cx="2550337" cy="501840"/>
        </a:xfrm>
        <a:prstGeom prst="roundRect">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397" tIns="0" rIns="96397" bIns="0" numCol="1" spcCol="1270" anchor="ctr" anchorCtr="0">
          <a:noAutofit/>
        </a:bodyPr>
        <a:lstStyle/>
        <a:p>
          <a:pPr lvl="0" algn="l" defTabSz="622300">
            <a:lnSpc>
              <a:spcPct val="90000"/>
            </a:lnSpc>
            <a:spcBef>
              <a:spcPct val="0"/>
            </a:spcBef>
            <a:spcAft>
              <a:spcPct val="35000"/>
            </a:spcAft>
          </a:pPr>
          <a:r>
            <a:rPr lang="en-US" sz="1400" b="1" kern="1200" dirty="0" smtClean="0">
              <a:latin typeface="Calibri" pitchFamily="34" charset="0"/>
              <a:cs typeface="Calibri" pitchFamily="34" charset="0"/>
            </a:rPr>
            <a:t>Level AAA: </a:t>
          </a:r>
          <a:r>
            <a:rPr lang="en-US" sz="1400" kern="1200" dirty="0" smtClean="0">
              <a:latin typeface="Calibri" pitchFamily="34" charset="0"/>
              <a:cs typeface="Calibri" pitchFamily="34" charset="0"/>
            </a:rPr>
            <a:t>Can be Achieved</a:t>
          </a:r>
          <a:endParaRPr lang="en-US" sz="1400" kern="1200" dirty="0">
            <a:latin typeface="Calibri" pitchFamily="34" charset="0"/>
            <a:cs typeface="Calibri" pitchFamily="34" charset="0"/>
          </a:endParaRPr>
        </a:p>
      </dsp:txBody>
      <dsp:txXfrm>
        <a:off x="206664" y="1598965"/>
        <a:ext cx="2501341" cy="45284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1.4.1 – 1.4.2</a:t>
          </a:r>
        </a:p>
      </dsp:txBody>
      <dsp:txXfrm>
        <a:off x="183573" y="85"/>
        <a:ext cx="1064045" cy="26108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2.1.1 – 2.1.2</a:t>
          </a:r>
        </a:p>
      </dsp:txBody>
      <dsp:txXfrm>
        <a:off x="183573" y="85"/>
        <a:ext cx="1064045" cy="26108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2.2.1 – 2.2.2</a:t>
          </a:r>
        </a:p>
      </dsp:txBody>
      <dsp:txXfrm>
        <a:off x="183573" y="85"/>
        <a:ext cx="1064045" cy="26108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2.3.1</a:t>
          </a:r>
        </a:p>
      </dsp:txBody>
      <dsp:txXfrm>
        <a:off x="183573" y="85"/>
        <a:ext cx="1064045" cy="26108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2.4.1 – 2.4.4</a:t>
          </a:r>
        </a:p>
      </dsp:txBody>
      <dsp:txXfrm>
        <a:off x="183573" y="85"/>
        <a:ext cx="1064045" cy="26108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3.1.1</a:t>
          </a:r>
        </a:p>
      </dsp:txBody>
      <dsp:txXfrm>
        <a:off x="183573" y="85"/>
        <a:ext cx="1064045" cy="2610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3.2.1 – 3.2.2</a:t>
          </a:r>
        </a:p>
      </dsp:txBody>
      <dsp:txXfrm>
        <a:off x="183573" y="85"/>
        <a:ext cx="1064045" cy="26108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3.3.1 – 3.3.2</a:t>
          </a:r>
        </a:p>
      </dsp:txBody>
      <dsp:txXfrm>
        <a:off x="183573" y="85"/>
        <a:ext cx="1064045" cy="26108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4.1.1 – 4.1.2</a:t>
          </a:r>
        </a:p>
      </dsp:txBody>
      <dsp:txXfrm>
        <a:off x="183573" y="85"/>
        <a:ext cx="1064045" cy="26108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1.2.4 – 1.2.5</a:t>
          </a:r>
        </a:p>
      </dsp:txBody>
      <dsp:txXfrm>
        <a:off x="183573" y="85"/>
        <a:ext cx="1064045" cy="261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47458" y="0"/>
          <a:ext cx="1374933" cy="1277248"/>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t" anchorCtr="0">
          <a:noAutofit/>
        </a:bodyPr>
        <a:lstStyle/>
        <a:p>
          <a:pPr lvl="0" algn="l" defTabSz="444500" rtl="0">
            <a:lnSpc>
              <a:spcPct val="200000"/>
            </a:lnSpc>
            <a:spcBef>
              <a:spcPct val="0"/>
            </a:spcBef>
            <a:spcAft>
              <a:spcPct val="35000"/>
            </a:spcAft>
          </a:pPr>
          <a:r>
            <a:rPr lang="en-US" sz="1000" b="1" kern="1200" dirty="0" smtClean="0">
              <a:latin typeface="Arial" pitchFamily="34" charset="0"/>
              <a:cs typeface="Arial" pitchFamily="34" charset="0"/>
            </a:rPr>
            <a:t>1. Perceivable</a:t>
          </a:r>
          <a:endParaRPr lang="en-US" sz="1000" b="1" kern="1200" dirty="0">
            <a:latin typeface="Arial" pitchFamily="34" charset="0"/>
            <a:cs typeface="Arial" pitchFamily="34" charset="0"/>
          </a:endParaRPr>
        </a:p>
      </dsp:txBody>
      <dsp:txXfrm>
        <a:off x="47458" y="0"/>
        <a:ext cx="1374933" cy="127724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1.4.3 – 1.4.5</a:t>
          </a:r>
        </a:p>
      </dsp:txBody>
      <dsp:txXfrm>
        <a:off x="183573" y="85"/>
        <a:ext cx="1064045" cy="26108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2.4.5 – 2.4.7</a:t>
          </a:r>
        </a:p>
      </dsp:txBody>
      <dsp:txXfrm>
        <a:off x="183573" y="85"/>
        <a:ext cx="1064045" cy="26108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3.1.2</a:t>
          </a:r>
        </a:p>
      </dsp:txBody>
      <dsp:txXfrm>
        <a:off x="183573" y="85"/>
        <a:ext cx="1064045" cy="26108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3.2.3 – 3.2.4</a:t>
          </a:r>
        </a:p>
      </dsp:txBody>
      <dsp:txXfrm>
        <a:off x="183573" y="85"/>
        <a:ext cx="1064045" cy="26108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6">
                <a:alpha val="90000"/>
                <a:hueOff val="0"/>
                <a:satOff val="0"/>
                <a:lumOff val="0"/>
                <a:alphaOff val="0"/>
                <a:tint val="50000"/>
                <a:satMod val="300000"/>
              </a:schemeClr>
            </a:gs>
            <a:gs pos="35000">
              <a:schemeClr val="accent6">
                <a:alpha val="90000"/>
                <a:hueOff val="0"/>
                <a:satOff val="0"/>
                <a:lumOff val="0"/>
                <a:alphaOff val="0"/>
                <a:tint val="37000"/>
                <a:satMod val="300000"/>
              </a:schemeClr>
            </a:gs>
            <a:gs pos="100000">
              <a:schemeClr val="accent6">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3.3.3 – 3.3.4</a:t>
          </a:r>
        </a:p>
      </dsp:txBody>
      <dsp:txXfrm>
        <a:off x="183573" y="85"/>
        <a:ext cx="1064045" cy="26108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1.2.6 – 1.2.9</a:t>
          </a:r>
        </a:p>
      </dsp:txBody>
      <dsp:txXfrm>
        <a:off x="183573" y="85"/>
        <a:ext cx="1064045" cy="26108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1.4.6 – 1.4.9</a:t>
          </a:r>
        </a:p>
      </dsp:txBody>
      <dsp:txXfrm>
        <a:off x="183573" y="85"/>
        <a:ext cx="1064045" cy="26108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2.1.3</a:t>
          </a:r>
        </a:p>
      </dsp:txBody>
      <dsp:txXfrm>
        <a:off x="183573" y="85"/>
        <a:ext cx="1064045" cy="26108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2.2.3 – 2.2.5</a:t>
          </a:r>
        </a:p>
      </dsp:txBody>
      <dsp:txXfrm>
        <a:off x="183573" y="85"/>
        <a:ext cx="1064045" cy="26108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2.3.2</a:t>
          </a:r>
        </a:p>
      </dsp:txBody>
      <dsp:txXfrm>
        <a:off x="183573" y="85"/>
        <a:ext cx="1064045" cy="261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2.4.8 – 2.4.10</a:t>
          </a:r>
        </a:p>
      </dsp:txBody>
      <dsp:txXfrm>
        <a:off x="183573" y="85"/>
        <a:ext cx="1064045" cy="26108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3.1.3 – 3.1.6</a:t>
          </a:r>
        </a:p>
      </dsp:txBody>
      <dsp:txXfrm>
        <a:off x="183573" y="85"/>
        <a:ext cx="1064045" cy="26108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3.2.5</a:t>
          </a:r>
        </a:p>
      </dsp:txBody>
      <dsp:txXfrm>
        <a:off x="183573" y="85"/>
        <a:ext cx="1064045" cy="26108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183573" y="85"/>
          <a:ext cx="1064045" cy="261087"/>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3.3.5 – 3.3.6</a:t>
          </a:r>
        </a:p>
      </dsp:txBody>
      <dsp:txXfrm>
        <a:off x="183573" y="85"/>
        <a:ext cx="1064045" cy="26108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47458" y="0"/>
          <a:ext cx="1374933" cy="1277248"/>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t" anchorCtr="0">
          <a:noAutofit/>
        </a:bodyPr>
        <a:lstStyle/>
        <a:p>
          <a:pPr lvl="0" algn="l" defTabSz="444500" rtl="0">
            <a:lnSpc>
              <a:spcPct val="200000"/>
            </a:lnSpc>
            <a:spcBef>
              <a:spcPct val="0"/>
            </a:spcBef>
            <a:spcAft>
              <a:spcPct val="35000"/>
            </a:spcAft>
          </a:pPr>
          <a:r>
            <a:rPr lang="en-US" sz="1000" b="1" kern="1200" dirty="0" smtClean="0">
              <a:latin typeface="Arial" pitchFamily="34" charset="0"/>
              <a:cs typeface="Arial" pitchFamily="34" charset="0"/>
            </a:rPr>
            <a:t>2. Operable</a:t>
          </a:r>
          <a:endParaRPr lang="en-US" sz="1000" b="1" kern="1200" dirty="0">
            <a:latin typeface="Arial" pitchFamily="34" charset="0"/>
            <a:cs typeface="Arial" pitchFamily="34" charset="0"/>
          </a:endParaRPr>
        </a:p>
      </dsp:txBody>
      <dsp:txXfrm>
        <a:off x="47458" y="0"/>
        <a:ext cx="1374933" cy="127724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23016" y="499"/>
          <a:ext cx="1399382" cy="942968"/>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t" anchorCtr="0">
          <a:noAutofit/>
        </a:bodyPr>
        <a:lstStyle/>
        <a:p>
          <a:pPr lvl="0" algn="l" defTabSz="444500" rtl="0">
            <a:lnSpc>
              <a:spcPct val="200000"/>
            </a:lnSpc>
            <a:spcBef>
              <a:spcPct val="0"/>
            </a:spcBef>
            <a:spcAft>
              <a:spcPct val="35000"/>
            </a:spcAft>
          </a:pPr>
          <a:r>
            <a:rPr lang="en-US" sz="1000" b="1" kern="1200" dirty="0" smtClean="0">
              <a:latin typeface="Arial" pitchFamily="34" charset="0"/>
              <a:cs typeface="Arial" pitchFamily="34" charset="0"/>
            </a:rPr>
            <a:t>3. Understandable</a:t>
          </a:r>
          <a:endParaRPr lang="en-US" sz="1000" b="1" kern="1200" dirty="0">
            <a:latin typeface="Arial" pitchFamily="34" charset="0"/>
            <a:cs typeface="Arial" pitchFamily="34" charset="0"/>
          </a:endParaRPr>
        </a:p>
      </dsp:txBody>
      <dsp:txXfrm>
        <a:off x="23016" y="499"/>
        <a:ext cx="1399382" cy="94296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948"/>
          <a:ext cx="1415133" cy="718788"/>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t" anchorCtr="0">
          <a:noAutofit/>
        </a:bodyPr>
        <a:lstStyle/>
        <a:p>
          <a:pPr lvl="0" algn="l" defTabSz="444500" rtl="0">
            <a:lnSpc>
              <a:spcPct val="200000"/>
            </a:lnSpc>
            <a:spcBef>
              <a:spcPct val="0"/>
            </a:spcBef>
            <a:spcAft>
              <a:spcPct val="35000"/>
            </a:spcAft>
          </a:pPr>
          <a:r>
            <a:rPr lang="en-US" sz="1000" b="1" kern="1200" dirty="0" smtClean="0">
              <a:latin typeface="Arial" pitchFamily="34" charset="0"/>
              <a:cs typeface="Arial" pitchFamily="34" charset="0"/>
            </a:rPr>
            <a:t>4. Robust</a:t>
          </a:r>
          <a:endParaRPr lang="en-US" sz="1000" b="1" kern="1200" dirty="0">
            <a:latin typeface="Arial" pitchFamily="34" charset="0"/>
            <a:cs typeface="Arial" pitchFamily="34" charset="0"/>
          </a:endParaRPr>
        </a:p>
      </dsp:txBody>
      <dsp:txXfrm>
        <a:off x="0" y="948"/>
        <a:ext cx="1415133" cy="718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1.1 Text Alternative</a:t>
          </a:r>
        </a:p>
      </dsp:txBody>
      <dsp:txXfrm>
        <a:off x="0" y="205"/>
        <a:ext cx="2117042" cy="2682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1.2 Time-based Multimedia</a:t>
          </a:r>
        </a:p>
      </dsp:txBody>
      <dsp:txXfrm>
        <a:off x="0" y="205"/>
        <a:ext cx="2117042" cy="2682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1.3 Adaptable (Info and Relationships)</a:t>
          </a:r>
        </a:p>
      </dsp:txBody>
      <dsp:txXfrm>
        <a:off x="0" y="205"/>
        <a:ext cx="2117042" cy="2682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1.4 Distinguishable (Color Contrast)</a:t>
          </a:r>
        </a:p>
      </dsp:txBody>
      <dsp:txXfrm>
        <a:off x="0" y="205"/>
        <a:ext cx="2117042" cy="2682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F9F3C-2DA0-4F1A-8315-95C985AB161E}">
      <dsp:nvSpPr>
        <dsp:cNvPr id="0" name=""/>
        <dsp:cNvSpPr/>
      </dsp:nvSpPr>
      <dsp:spPr>
        <a:xfrm>
          <a:off x="0" y="205"/>
          <a:ext cx="2117042" cy="26823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l" defTabSz="355600" rtl="0">
            <a:lnSpc>
              <a:spcPct val="100000"/>
            </a:lnSpc>
            <a:spcBef>
              <a:spcPct val="0"/>
            </a:spcBef>
            <a:spcAft>
              <a:spcPct val="35000"/>
            </a:spcAft>
          </a:pPr>
          <a:r>
            <a:rPr lang="en-US" sz="800" b="1" kern="1200" dirty="0" smtClean="0">
              <a:latin typeface="Arial" pitchFamily="34" charset="0"/>
              <a:cs typeface="Arial" pitchFamily="34" charset="0"/>
            </a:rPr>
            <a:t>2.1 Keyboard Accessible</a:t>
          </a:r>
        </a:p>
      </dsp:txBody>
      <dsp:txXfrm>
        <a:off x="0" y="205"/>
        <a:ext cx="2117042" cy="268233"/>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36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36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36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36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36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36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36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36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36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36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37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37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37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37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37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37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37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37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37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37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35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38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38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38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38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38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default#38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38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38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38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38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35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39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39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39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39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39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39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default#39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35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35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35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35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35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charset="0"/>
                <a:ea typeface="ＭＳ Ｐゴシック" pitchFamily="3" charset="-128"/>
                <a:cs typeface="+mn-cs"/>
              </a:defRPr>
            </a:lvl1pPr>
          </a:lstStyle>
          <a:p>
            <a:pPr>
              <a:defRPr/>
            </a:pPr>
            <a:endParaRPr lang="en-US"/>
          </a:p>
        </p:txBody>
      </p:sp>
      <p:sp>
        <p:nvSpPr>
          <p:cNvPr id="256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charset="0"/>
                <a:ea typeface="ＭＳ Ｐゴシック" pitchFamily="3" charset="-128"/>
                <a:cs typeface="+mn-cs"/>
              </a:defRPr>
            </a:lvl1pPr>
          </a:lstStyle>
          <a:p>
            <a:pPr>
              <a:defRPr/>
            </a:pPr>
            <a:endParaRPr lang="en-US"/>
          </a:p>
        </p:txBody>
      </p:sp>
      <p:sp>
        <p:nvSpPr>
          <p:cNvPr id="256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charset="0"/>
                <a:ea typeface="ＭＳ Ｐゴシック" pitchFamily="3" charset="-128"/>
                <a:cs typeface="+mn-cs"/>
              </a:defRPr>
            </a:lvl1pPr>
          </a:lstStyle>
          <a:p>
            <a:pPr>
              <a:defRPr/>
            </a:pPr>
            <a:endParaRPr lang="en-US"/>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vl1pPr>
          </a:lstStyle>
          <a:p>
            <a:fld id="{F8685EF4-5A3C-454D-ABAD-6FFE89BF4DBD}" type="slidenum">
              <a:rPr lang="en-US"/>
              <a:pPr/>
              <a:t>‹#›</a:t>
            </a:fld>
            <a:endParaRPr lang="en-US"/>
          </a:p>
        </p:txBody>
      </p:sp>
    </p:spTree>
    <p:extLst>
      <p:ext uri="{BB962C8B-B14F-4D97-AF65-F5344CB8AC3E}">
        <p14:creationId xmlns:p14="http://schemas.microsoft.com/office/powerpoint/2010/main" val="2148561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charset="0"/>
                <a:ea typeface="ＭＳ Ｐゴシック" pitchFamily="3" charset="-128"/>
                <a:cs typeface="+mn-cs"/>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charset="0"/>
                <a:ea typeface="ＭＳ Ｐゴシック" pitchFamily="3" charset="-128"/>
                <a:cs typeface="+mn-cs"/>
              </a:defRPr>
            </a:lvl1pPr>
          </a:lstStyle>
          <a:p>
            <a:pPr>
              <a:defRPr/>
            </a:pPr>
            <a:endParaRPr lang="en-US"/>
          </a:p>
        </p:txBody>
      </p:sp>
      <p:sp>
        <p:nvSpPr>
          <p:cNvPr id="61444" name="Placeholder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charset="0"/>
                <a:ea typeface="ＭＳ Ｐゴシック" pitchFamily="3" charset="-128"/>
                <a:cs typeface="+mn-cs"/>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vl1pPr>
          </a:lstStyle>
          <a:p>
            <a:fld id="{92AEF257-CD7D-0147-950D-50A27E069CB0}" type="slidenum">
              <a:rPr lang="en-US"/>
              <a:pPr/>
              <a:t>‹#›</a:t>
            </a:fld>
            <a:endParaRPr lang="en-US"/>
          </a:p>
        </p:txBody>
      </p:sp>
    </p:spTree>
    <p:extLst>
      <p:ext uri="{BB962C8B-B14F-4D97-AF65-F5344CB8AC3E}">
        <p14:creationId xmlns:p14="http://schemas.microsoft.com/office/powerpoint/2010/main" val="3999357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ＭＳ Ｐゴシック" pitchFamily="-12" charset="-128"/>
      </a:defRPr>
    </a:lvl1pPr>
    <a:lvl2pPr marL="4572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2pPr>
    <a:lvl3pPr marL="9144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3pPr>
    <a:lvl4pPr marL="13716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4pPr>
    <a:lvl5pPr marL="18288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90BA08C8-9280-6D4F-BC88-2DCA6E1C13C0}" type="slidenum">
              <a:rPr lang="en-US"/>
              <a:pPr/>
              <a:t>1</a:t>
            </a:fld>
            <a:endParaRPr lang="en-US"/>
          </a:p>
        </p:txBody>
      </p:sp>
      <p:sp>
        <p:nvSpPr>
          <p:cNvPr id="62467" name="Placeholder 2"/>
          <p:cNvSpPr>
            <a:spLocks noGrp="1" noRot="1" noChangeAspect="1" noChangeArrowheads="1" noTextEdit="1"/>
          </p:cNvSpPr>
          <p:nvPr>
            <p:ph type="sldImg"/>
          </p:nvPr>
        </p:nvSpPr>
        <p:spPr>
          <a:xfrm>
            <a:off x="1143000" y="685800"/>
            <a:ext cx="4572000" cy="3429000"/>
          </a:xfrm>
          <a:ln/>
        </p:spPr>
      </p:sp>
      <p:sp>
        <p:nvSpPr>
          <p:cNvPr id="62468" name="Placeholder 3"/>
          <p:cNvSpPr>
            <a:spLocks noGrp="1" noChangeArrowheads="1"/>
          </p:cNvSpPr>
          <p:nvPr>
            <p:ph type="body" idx="1"/>
          </p:nvPr>
        </p:nvSpPr>
        <p:spPr>
          <a:noFill/>
          <a:ln/>
        </p:spPr>
        <p:txBody>
          <a:bodyPr/>
          <a:lstStyle/>
          <a:p>
            <a:pPr eaLnBrk="1" hangingPunct="1">
              <a:spcBef>
                <a:spcPct val="0"/>
              </a:spcBef>
            </a:pPr>
            <a:endParaRPr lang="en-US" sz="2400">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7950" indent="-107950">
              <a:buFont typeface="Wingdings 3" pitchFamily="18" charset="2"/>
              <a:buNone/>
            </a:pPr>
            <a:r>
              <a:rPr lang="en-US" sz="1200" b="0" dirty="0" smtClean="0">
                <a:latin typeface="Calibri" pitchFamily="34" charset="0"/>
                <a:cs typeface="Calibri" pitchFamily="34" charset="0"/>
              </a:rPr>
              <a:t>From the example</a:t>
            </a:r>
            <a:r>
              <a:rPr lang="en-US" sz="1200" b="0" baseline="0" dirty="0" smtClean="0">
                <a:latin typeface="Calibri" pitchFamily="34" charset="0"/>
                <a:cs typeface="Calibri" pitchFamily="34" charset="0"/>
              </a:rPr>
              <a:t> URL, demo the below points:</a:t>
            </a:r>
          </a:p>
          <a:p>
            <a:pPr marL="565150" lvl="1" indent="-107950">
              <a:buFont typeface="Wingdings 3" pitchFamily="18" charset="2"/>
              <a:buChar char="î"/>
            </a:pPr>
            <a:r>
              <a:rPr lang="en-US" sz="1200" b="0" dirty="0" smtClean="0">
                <a:latin typeface="Calibri" pitchFamily="34" charset="0"/>
                <a:cs typeface="Calibri" pitchFamily="34" charset="0"/>
              </a:rPr>
              <a:t>Non</a:t>
            </a:r>
            <a:r>
              <a:rPr lang="en-US" sz="1200" b="0" baseline="0" dirty="0" smtClean="0">
                <a:latin typeface="Calibri" pitchFamily="34" charset="0"/>
                <a:cs typeface="Calibri" pitchFamily="34" charset="0"/>
              </a:rPr>
              <a:t> – clear link text (View More , View Ad page)</a:t>
            </a:r>
          </a:p>
          <a:p>
            <a:pPr marL="565150" lvl="1" indent="-107950">
              <a:buFont typeface="Wingdings 3" pitchFamily="18" charset="2"/>
              <a:buChar char="î"/>
            </a:pPr>
            <a:r>
              <a:rPr lang="en-US" sz="1200" b="0" baseline="0" dirty="0" smtClean="0">
                <a:latin typeface="Calibri" pitchFamily="34" charset="0"/>
                <a:cs typeface="Calibri" pitchFamily="34" charset="0"/>
              </a:rPr>
              <a:t>Same link text moves to different destination</a:t>
            </a:r>
          </a:p>
          <a:p>
            <a:pPr marL="565150" lvl="1" indent="-107950">
              <a:buFont typeface="Wingdings 3" pitchFamily="18" charset="2"/>
              <a:buChar char="î"/>
            </a:pPr>
            <a:r>
              <a:rPr lang="en-US" sz="1200" b="0" baseline="0" dirty="0" smtClean="0">
                <a:latin typeface="Calibri" pitchFamily="34" charset="0"/>
                <a:cs typeface="Calibri" pitchFamily="34" charset="0"/>
              </a:rPr>
              <a:t>Links opening external window (In Footer MSDS) </a:t>
            </a:r>
          </a:p>
          <a:p>
            <a:pPr marL="565150" lvl="1" indent="-107950">
              <a:buFont typeface="Wingdings 3" pitchFamily="18" charset="2"/>
              <a:buChar char="î"/>
            </a:pPr>
            <a:r>
              <a:rPr lang="en-US" sz="1200" b="0" baseline="0" dirty="0" smtClean="0">
                <a:latin typeface="Calibri" pitchFamily="34" charset="0"/>
                <a:cs typeface="Calibri" pitchFamily="34" charset="0"/>
              </a:rPr>
              <a:t>Non – html Link (Coupon policy, Return Policy)</a:t>
            </a:r>
            <a:endParaRPr lang="en-US" sz="1200" b="0" dirty="0" smtClean="0">
              <a:latin typeface="Calibri" pitchFamily="34" charset="0"/>
              <a:cs typeface="Calibri" pitchFamily="34" charset="0"/>
            </a:endParaRP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None/>
            </a:pPr>
            <a:r>
              <a:rPr lang="en-US" sz="1200" b="1" dirty="0" smtClean="0">
                <a:latin typeface="Calibri" pitchFamily="34" charset="0"/>
                <a:cs typeface="Calibri" pitchFamily="34" charset="0"/>
              </a:rPr>
              <a:t>Additional Points:</a:t>
            </a:r>
          </a:p>
          <a:p>
            <a:pPr marL="107950" indent="-107950">
              <a:buFont typeface="Wingdings 3" pitchFamily="18" charset="2"/>
              <a:buNone/>
            </a:pPr>
            <a:endParaRPr lang="en-US" sz="1200" b="1"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Links with same link text should move to the same destination</a:t>
            </a: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Use access keys for commonly used links</a:t>
            </a: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Use title attribute to display additional information about link/function</a:t>
            </a:r>
          </a:p>
          <a:p>
            <a:pPr marL="107950" indent="-107950"/>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rPr>
              <a:t>More than one way to differentiate links from normal text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latin typeface="Calibri"/>
                <a:ea typeface="Calibri"/>
                <a:cs typeface="Times New Roman"/>
              </a:rPr>
              <a:t>From the example URL, demo the below points:</a:t>
            </a:r>
          </a:p>
          <a:p>
            <a:pPr marL="228600" marR="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b="0" baseline="0" dirty="0" smtClean="0">
                <a:latin typeface="Calibri"/>
                <a:ea typeface="Calibri"/>
                <a:cs typeface="Times New Roman"/>
              </a:rPr>
              <a:t>No caption provided in the video.</a:t>
            </a:r>
          </a:p>
          <a:p>
            <a:pPr marL="228600" marR="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b="0" baseline="0" dirty="0" smtClean="0">
                <a:latin typeface="Calibri"/>
                <a:ea typeface="Calibri"/>
                <a:cs typeface="Times New Roman"/>
              </a:rPr>
              <a:t>No  text transcript link found</a:t>
            </a:r>
          </a:p>
          <a:p>
            <a:pPr marL="228600" marR="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b="0" baseline="0" dirty="0" smtClean="0">
                <a:latin typeface="Calibri"/>
                <a:ea typeface="Calibri"/>
                <a:cs typeface="Times New Roman"/>
              </a:rPr>
              <a:t>In video there are some video which informs about how to hold the comb, hair etc. which is not covered in audio so we need audio description on the same.</a:t>
            </a:r>
            <a:endParaRPr lang="en-US" sz="1200" b="0" dirty="0" smtClean="0">
              <a:latin typeface="Calibri"/>
              <a:ea typeface="Calibri"/>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smtClean="0">
              <a:latin typeface="Calibri"/>
              <a:ea typeface="Calibri"/>
              <a:cs typeface="Times New Roman"/>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latin typeface="Calibri"/>
                <a:ea typeface="Calibri"/>
                <a:cs typeface="Times New Roman"/>
              </a:rPr>
              <a:t>Captions help hard of hearing people to understand the audio from video.</a:t>
            </a:r>
            <a:endParaRPr lang="en-US" sz="1200"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solidFill>
                  <a:schemeClr val="tx1"/>
                </a:solidFill>
                <a:latin typeface="Calibri" pitchFamily="34" charset="0"/>
                <a:ea typeface="ＭＳ Ｐゴシック" charset="-128"/>
                <a:cs typeface="Calibri" pitchFamily="34" charset="0"/>
              </a:rPr>
              <a:t>Audio description informs about the visual scene happening on the screen which is not covered in the audio.</a:t>
            </a:r>
          </a:p>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 example URL, demo the below points:</a:t>
            </a:r>
          </a:p>
          <a:p>
            <a:pPr marL="228600" indent="-228600">
              <a:buAutoNum type="arabicParenR"/>
            </a:pPr>
            <a:r>
              <a:rPr lang="en-US" baseline="0" dirty="0" smtClean="0"/>
              <a:t>No header structure found.</a:t>
            </a:r>
          </a:p>
          <a:p>
            <a:pPr marL="228600" indent="-228600">
              <a:buAutoNum type="arabicParenR"/>
            </a:pPr>
            <a:r>
              <a:rPr lang="en-US" baseline="0" dirty="0" smtClean="0"/>
              <a:t>&lt;strong&gt; Deprecated tags used for headers (Stores, Distribution center, Corporate)</a:t>
            </a:r>
          </a:p>
          <a:p>
            <a:pPr marL="228600" indent="-228600">
              <a:buAutoNum type="arabicParenR"/>
            </a:pPr>
            <a:r>
              <a:rPr lang="en-US" baseline="0" dirty="0" smtClean="0"/>
              <a:t>Left navigations is not put in List.</a:t>
            </a:r>
          </a:p>
          <a:p>
            <a:pPr marL="228600" indent="-228600">
              <a:buAutoNum type="arabicParenR"/>
            </a:pPr>
            <a:r>
              <a:rPr lang="en-US" baseline="0" dirty="0" smtClean="0"/>
              <a:t>Tables are used for the layout.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3D6638-3CA0-4905-8702-E3E5EE96798D}" type="slidenum">
              <a:rPr lang="en-US" smtClean="0"/>
              <a:pPr>
                <a:defRPr/>
              </a:pPr>
              <a:t>33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23D6638-3CA0-4905-8702-E3E5EE96798D}" type="slidenum">
              <a:rPr lang="en-US" smtClean="0"/>
              <a:pPr>
                <a:defRPr/>
              </a:pPr>
              <a:t>34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 example URL , show the below points:</a:t>
            </a:r>
          </a:p>
          <a:p>
            <a:pPr marL="228600" indent="-228600">
              <a:buAutoNum type="arabicParenR"/>
            </a:pPr>
            <a:r>
              <a:rPr lang="en-US" baseline="0" dirty="0" smtClean="0"/>
              <a:t>No summary / captions attribute found.</a:t>
            </a:r>
          </a:p>
          <a:p>
            <a:pPr marL="228600" indent="-228600">
              <a:buAutoNum type="arabicParenR"/>
            </a:pPr>
            <a:r>
              <a:rPr lang="en-US" baseline="0" dirty="0" smtClean="0"/>
              <a:t>Data is not associated with the header</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Problem: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latin typeface="Calibri" pitchFamily="34" charset="0"/>
                <a:cs typeface="Calibri" pitchFamily="34" charset="0"/>
              </a:rPr>
              <a:t>When the keyboard focus is on "Learn about Store careers" (link) under Store, if tab key is pressed, it moves to "Distribution Center" section.</a:t>
            </a:r>
          </a:p>
          <a:p>
            <a:endParaRPr lang="en-US" dirty="0" smtClean="0"/>
          </a:p>
          <a:p>
            <a:r>
              <a:rPr lang="en-US" dirty="0" smtClean="0"/>
              <a:t>Solution:</a:t>
            </a:r>
          </a:p>
          <a:p>
            <a:r>
              <a:rPr lang="en-US" dirty="0" smtClean="0"/>
              <a:t>The content below "Learn about Store careers" link should be read after "Learn about Store careers" link.</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39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example show the below points:</a:t>
            </a:r>
          </a:p>
          <a:p>
            <a:pPr marL="228600" indent="-228600">
              <a:buAutoNum type="arabicParenR"/>
            </a:pPr>
            <a:r>
              <a:rPr lang="en-US" baseline="0" dirty="0" smtClean="0"/>
              <a:t>Text size in IE is not increasing.</a:t>
            </a:r>
          </a:p>
          <a:p>
            <a:pPr marL="228600" indent="-228600">
              <a:buAutoNum type="arabicParenR"/>
            </a:pPr>
            <a:r>
              <a:rPr lang="en-US" baseline="0" dirty="0" smtClean="0"/>
              <a:t>Page distorts in </a:t>
            </a:r>
            <a:r>
              <a:rPr lang="en-US" baseline="0" dirty="0" err="1" smtClean="0"/>
              <a:t>mozilla</a:t>
            </a:r>
            <a:r>
              <a:rPr lang="en-US" baseline="0" dirty="0" smtClean="0"/>
              <a:t> when text is resized.</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2</a:t>
            </a:fld>
            <a:endParaRPr lang="en-US"/>
          </a:p>
        </p:txBody>
      </p:sp>
    </p:spTree>
    <p:extLst>
      <p:ext uri="{BB962C8B-B14F-4D97-AF65-F5344CB8AC3E}">
        <p14:creationId xmlns:p14="http://schemas.microsoft.com/office/powerpoint/2010/main" val="2939502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a:t>
            </a:r>
            <a:r>
              <a:rPr lang="en-US" baseline="0" dirty="0" smtClean="0"/>
              <a:t>the example URL, demo the below points:</a:t>
            </a:r>
          </a:p>
          <a:p>
            <a:pPr marL="228600" indent="-228600">
              <a:buAutoNum type="arabicParenR"/>
            </a:pPr>
            <a:r>
              <a:rPr lang="en-US" baseline="0" dirty="0" smtClean="0"/>
              <a:t>Focus carrot is not visible on </a:t>
            </a:r>
            <a:r>
              <a:rPr lang="en-US" baseline="0" dirty="0" err="1" smtClean="0"/>
              <a:t>Facebook</a:t>
            </a:r>
            <a:r>
              <a:rPr lang="en-US" baseline="0" dirty="0" smtClean="0"/>
              <a:t>, Twitter, Get mobile alerts images</a:t>
            </a:r>
          </a:p>
          <a:p>
            <a:pPr marL="228600" indent="-228600">
              <a:buAutoNum type="arabicParenR"/>
            </a:pPr>
            <a:r>
              <a:rPr lang="en-US" dirty="0" smtClean="0"/>
              <a:t>Sub menus are not available via keyboard</a:t>
            </a:r>
            <a:endParaRPr lang="en-US" dirty="0"/>
          </a:p>
        </p:txBody>
      </p:sp>
      <p:sp>
        <p:nvSpPr>
          <p:cNvPr id="4" name="Slide Number Placeholder 3"/>
          <p:cNvSpPr>
            <a:spLocks noGrp="1"/>
          </p:cNvSpPr>
          <p:nvPr>
            <p:ph type="sldNum" sz="quarter" idx="10"/>
          </p:nvPr>
        </p:nvSpPr>
        <p:spPr/>
        <p:txBody>
          <a:bodyPr/>
          <a:lstStyle/>
          <a:p>
            <a:pPr>
              <a:defRPr/>
            </a:pPr>
            <a:fld id="{323D6638-3CA0-4905-8702-E3E5EE96798D}" type="slidenum">
              <a:rPr lang="en-US" smtClean="0"/>
              <a:pPr>
                <a:defRPr/>
              </a:pPr>
              <a:t>42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example show the</a:t>
            </a:r>
            <a:r>
              <a:rPr lang="en-US" baseline="0" dirty="0" smtClean="0"/>
              <a:t> content changes without informing the user.</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47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48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53</a:t>
            </a:fld>
            <a:endParaRPr lang="en-US"/>
          </a:p>
        </p:txBody>
      </p:sp>
    </p:spTree>
    <p:extLst>
      <p:ext uri="{BB962C8B-B14F-4D97-AF65-F5344CB8AC3E}">
        <p14:creationId xmlns:p14="http://schemas.microsoft.com/office/powerpoint/2010/main" val="2055772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Web Accessibility Technical Overview: The browser maps values from HTML and ARIA to the Accessibility API. AT makes use of that information in the same way as it does for a Windows application, exposing it to the end user.</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55</a:t>
            </a:fld>
            <a:endParaRPr lang="en-US"/>
          </a:p>
        </p:txBody>
      </p:sp>
    </p:spTree>
    <p:extLst>
      <p:ext uri="{BB962C8B-B14F-4D97-AF65-F5344CB8AC3E}">
        <p14:creationId xmlns:p14="http://schemas.microsoft.com/office/powerpoint/2010/main" val="3731934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56</a:t>
            </a:fld>
            <a:endParaRPr lang="en-US"/>
          </a:p>
        </p:txBody>
      </p:sp>
    </p:spTree>
    <p:extLst>
      <p:ext uri="{BB962C8B-B14F-4D97-AF65-F5344CB8AC3E}">
        <p14:creationId xmlns:p14="http://schemas.microsoft.com/office/powerpoint/2010/main" val="3014150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57</a:t>
            </a:fld>
            <a:endParaRPr lang="en-US"/>
          </a:p>
        </p:txBody>
      </p:sp>
    </p:spTree>
    <p:extLst>
      <p:ext uri="{BB962C8B-B14F-4D97-AF65-F5344CB8AC3E}">
        <p14:creationId xmlns:p14="http://schemas.microsoft.com/office/powerpoint/2010/main" val="1143235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58</a:t>
            </a:fld>
            <a:endParaRPr lang="en-US"/>
          </a:p>
        </p:txBody>
      </p:sp>
    </p:spTree>
    <p:extLst>
      <p:ext uri="{BB962C8B-B14F-4D97-AF65-F5344CB8AC3E}">
        <p14:creationId xmlns:p14="http://schemas.microsoft.com/office/powerpoint/2010/main" val="291726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a:t>
            </a:fld>
            <a:endParaRPr lang="en-US"/>
          </a:p>
        </p:txBody>
      </p:sp>
      <p:sp>
        <p:nvSpPr>
          <p:cNvPr id="5" name="Header Placeholder 4"/>
          <p:cNvSpPr>
            <a:spLocks noGrp="1"/>
          </p:cNvSpPr>
          <p:nvPr>
            <p:ph type="hdr" sz="quarter" idx="11"/>
          </p:nvPr>
        </p:nvSpPr>
        <p:spPr/>
        <p:txBody>
          <a:bodyPr/>
          <a:lstStyle/>
          <a:p>
            <a:pPr>
              <a:defRPr/>
            </a:pPr>
            <a:r>
              <a:rPr lang="en-US" smtClean="0"/>
              <a:t>Introduction to Accessibility</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59</a:t>
            </a:fld>
            <a:endParaRPr lang="en-US"/>
          </a:p>
        </p:txBody>
      </p:sp>
    </p:spTree>
    <p:extLst>
      <p:ext uri="{BB962C8B-B14F-4D97-AF65-F5344CB8AC3E}">
        <p14:creationId xmlns:p14="http://schemas.microsoft.com/office/powerpoint/2010/main" val="2917260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60</a:t>
            </a:fld>
            <a:endParaRPr lang="en-US"/>
          </a:p>
        </p:txBody>
      </p:sp>
    </p:spTree>
    <p:extLst>
      <p:ext uri="{BB962C8B-B14F-4D97-AF65-F5344CB8AC3E}">
        <p14:creationId xmlns:p14="http://schemas.microsoft.com/office/powerpoint/2010/main" val="2917260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61</a:t>
            </a:fld>
            <a:endParaRPr lang="en-US"/>
          </a:p>
        </p:txBody>
      </p:sp>
    </p:spTree>
    <p:extLst>
      <p:ext uri="{BB962C8B-B14F-4D97-AF65-F5344CB8AC3E}">
        <p14:creationId xmlns:p14="http://schemas.microsoft.com/office/powerpoint/2010/main" val="2917260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AEF257-CD7D-0147-950D-50A27E069CB0}" type="slidenum">
              <a:rPr lang="en-US" smtClean="0"/>
              <a:pPr/>
              <a:t>62</a:t>
            </a:fld>
            <a:endParaRPr lang="en-US"/>
          </a:p>
        </p:txBody>
      </p:sp>
    </p:spTree>
    <p:extLst>
      <p:ext uri="{BB962C8B-B14F-4D97-AF65-F5344CB8AC3E}">
        <p14:creationId xmlns:p14="http://schemas.microsoft.com/office/powerpoint/2010/main" val="2917260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Nail</a:t>
            </a:r>
            <a:r>
              <a:rPr lang="en-US" baseline="0" dirty="0" smtClean="0"/>
              <a:t> clipper with a magnifier – helps low vision people including senior citizens</a:t>
            </a:r>
          </a:p>
          <a:p>
            <a:pPr marL="228600" indent="-228600">
              <a:buAutoNum type="arabicPeriod"/>
            </a:pPr>
            <a:r>
              <a:rPr lang="en-US" baseline="0" dirty="0" smtClean="0"/>
              <a:t>Picture cards – helps children with speech impairment</a:t>
            </a:r>
          </a:p>
          <a:p>
            <a:pPr marL="228600" indent="-228600">
              <a:buAutoNum type="arabicPeriod"/>
            </a:pPr>
            <a:r>
              <a:rPr lang="en-US" baseline="0" dirty="0" smtClean="0"/>
              <a:t>Liquid indicator – helps people with low vision and blindness</a:t>
            </a:r>
          </a:p>
          <a:p>
            <a:pPr marL="228600" indent="-228600">
              <a:buAutoNum type="arabicPeriod"/>
            </a:pPr>
            <a:r>
              <a:rPr lang="en-US" dirty="0" smtClean="0"/>
              <a:t>Color identifier</a:t>
            </a:r>
            <a:r>
              <a:rPr lang="en-US" baseline="0" dirty="0" smtClean="0"/>
              <a:t> – helps people with low vision and blindness</a:t>
            </a:r>
          </a:p>
          <a:p>
            <a:pPr marL="228600" indent="-228600">
              <a:buAutoNum type="arabicPeriod"/>
            </a:pPr>
            <a:r>
              <a:rPr lang="en-US" baseline="0" dirty="0" smtClean="0"/>
              <a:t>Money reader - – helps people with low vision and blindness</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dirty="0" smtClean="0">
                <a:latin typeface="Calibri" pitchFamily="34" charset="0"/>
              </a:rPr>
              <a:t>Perceivable</a:t>
            </a:r>
          </a:p>
          <a:p>
            <a:r>
              <a:rPr lang="en-US" sz="1200" b="0" dirty="0" smtClean="0">
                <a:latin typeface="Calibri" pitchFamily="34" charset="0"/>
              </a:rPr>
              <a:t>Information and user interface components must be presentable to users in ways they can perceive. This means that users must be able to perceive the information being presented (it can't be invisible to all of their senses)</a:t>
            </a:r>
          </a:p>
          <a:p>
            <a:endParaRPr lang="en-US" sz="1200" b="0" dirty="0" smtClean="0">
              <a:latin typeface="Calibri" pitchFamily="34" charset="0"/>
            </a:endParaRPr>
          </a:p>
          <a:p>
            <a:r>
              <a:rPr lang="en-US" sz="1200" dirty="0" smtClean="0">
                <a:latin typeface="Calibri" pitchFamily="34" charset="0"/>
              </a:rPr>
              <a:t>Operable</a:t>
            </a:r>
          </a:p>
          <a:p>
            <a:r>
              <a:rPr lang="en-US" sz="1200" b="0" dirty="0" smtClean="0">
                <a:latin typeface="Calibri" pitchFamily="34" charset="0"/>
              </a:rPr>
              <a:t>User interface components and navigation must be operable. This means that users must be able to operate the interface (the interface cannot require interaction that a user cannot perform)</a:t>
            </a:r>
          </a:p>
          <a:p>
            <a:endParaRPr lang="en-US" sz="1200" b="0" dirty="0" smtClean="0">
              <a:latin typeface="Calibri" pitchFamily="34" charset="0"/>
            </a:endParaRPr>
          </a:p>
          <a:p>
            <a:r>
              <a:rPr lang="en-US" sz="1200" dirty="0" smtClean="0">
                <a:latin typeface="Calibri" pitchFamily="34" charset="0"/>
              </a:rPr>
              <a:t>Understandable</a:t>
            </a:r>
          </a:p>
          <a:p>
            <a:r>
              <a:rPr lang="en-US" sz="1200" b="0" dirty="0" smtClean="0">
                <a:latin typeface="Calibri" pitchFamily="34" charset="0"/>
              </a:rPr>
              <a:t>Information and the operation of user interface must be understandable. This means that users must be able to understand the information as well as the operation of the user interface (the content or operation cannot be beyond their understanding)</a:t>
            </a:r>
          </a:p>
          <a:p>
            <a:endParaRPr lang="en-US" sz="1200" b="0" dirty="0" smtClean="0">
              <a:latin typeface="Calibri" pitchFamily="34" charset="0"/>
            </a:endParaRPr>
          </a:p>
          <a:p>
            <a:r>
              <a:rPr lang="en-US" sz="1200" dirty="0" smtClean="0">
                <a:latin typeface="Calibri" pitchFamily="34" charset="0"/>
              </a:rPr>
              <a:t>Robust</a:t>
            </a:r>
          </a:p>
          <a:p>
            <a:r>
              <a:rPr lang="en-US" sz="1200" b="0" dirty="0" smtClean="0">
                <a:latin typeface="Calibri" pitchFamily="34" charset="0"/>
              </a:rPr>
              <a:t>Content must be robust enough that it can be interpreted reliably by a wide variety of user agents, including assistive technologies. This means that users must be able to access the content as technologies advance (as technologies and user agents evolve, the content should remain accessible)</a:t>
            </a:r>
          </a:p>
          <a:p>
            <a:pPr indent="-171450" eaLnBrk="1" hangingPunct="1"/>
            <a:endParaRPr lang="en-US" dirty="0" smtClean="0"/>
          </a:p>
        </p:txBody>
      </p:sp>
      <p:sp>
        <p:nvSpPr>
          <p:cNvPr id="4" name="Slide Number Placeholder 3"/>
          <p:cNvSpPr>
            <a:spLocks noGrp="1"/>
          </p:cNvSpPr>
          <p:nvPr>
            <p:ph type="sldNum" sz="quarter" idx="10"/>
          </p:nvPr>
        </p:nvSpPr>
        <p:spPr/>
        <p:txBody>
          <a:bodyPr/>
          <a:lstStyle/>
          <a:p>
            <a:fld id="{92AEF257-CD7D-0147-950D-50A27E069CB0}" type="slidenum">
              <a:rPr lang="en-US" smtClean="0"/>
              <a:pPr/>
              <a:t>14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r>
              <a:rPr lang="en-US" dirty="0" smtClean="0"/>
              <a:t>Assistive technology adds capabilities that the computer doesn't usually have. For example, a visually impaired user might employ assistive technology such as a screen reader and voice recognition, rather than directly using the application with the mouse and screen. </a:t>
            </a:r>
          </a:p>
          <a:p>
            <a:r>
              <a:rPr lang="en-US" dirty="0" smtClean="0"/>
              <a:t>For applications on Microsoft platforms such as Windows or Windows Internet Explorer, and on the web, the assistive technology interacts with Microsoft UI Automation, Microsoft Active Accessibility, an application-specific object model such as the Document Object Model (DOM) in Internet Explorer, or some combination of these. </a:t>
            </a:r>
          </a:p>
          <a:p>
            <a:r>
              <a:rPr lang="en-US" dirty="0" smtClean="0"/>
              <a:t>For Windows developers, UI Automation and Microsoft Active Accessibility provide an API to which they can write, to assign the appropriate accessibility properties and events. For web developers, certain HTML elements are mapped to Microsoft Active Accessibility and UI Automation objects, so in selecting those HTML elements, the developer can make use of the accessibility properties and events built in to those elements. </a:t>
            </a:r>
          </a:p>
          <a:p>
            <a:r>
              <a:rPr lang="en-US" dirty="0" smtClean="0"/>
              <a:t>In both cases, the developer usually needs to be concerned only with ensuring that the API is correctly written to (or that the appropriate element is specified), in order for the application to be accessible, and need not be concerned with the wide variety of types of assistive technology in use ( see Figure 1).   </a:t>
            </a:r>
          </a:p>
          <a:p>
            <a:r>
              <a:rPr lang="en-US" dirty="0" smtClean="0"/>
              <a:t>Figure 1: Architecture of Accessibility APIs and assistive technology on Windows: the browser interprets HTML and Accessible Rich Internet Applications (ARIA) information, and exposes it to the same platform Accessibility API used by Windows applications. </a:t>
            </a:r>
          </a:p>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image</a:t>
            </a:r>
            <a:r>
              <a:rPr lang="en-US" baseline="0" dirty="0" smtClean="0"/>
              <a:t> represent an example of accessibility design and development. A ramp is seamlessly integrated with steps to accommodate all types of users. </a:t>
            </a:r>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21</a:t>
            </a:fld>
            <a:endParaRPr lang="en-US"/>
          </a:p>
        </p:txBody>
      </p:sp>
    </p:spTree>
    <p:extLst>
      <p:ext uri="{BB962C8B-B14F-4D97-AF65-F5344CB8AC3E}">
        <p14:creationId xmlns:p14="http://schemas.microsoft.com/office/powerpoint/2010/main" val="57389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7950" indent="-107950">
              <a:buFont typeface="Wingdings 3" pitchFamily="18" charset="2"/>
              <a:buNone/>
            </a:pPr>
            <a:r>
              <a:rPr lang="en-US" sz="1200" b="0" dirty="0" smtClean="0">
                <a:latin typeface="Calibri" pitchFamily="34" charset="0"/>
                <a:cs typeface="Calibri" pitchFamily="34" charset="0"/>
              </a:rPr>
              <a:t>From the example</a:t>
            </a:r>
            <a:r>
              <a:rPr lang="en-US" sz="1200" b="0" baseline="0" dirty="0" smtClean="0">
                <a:latin typeface="Calibri" pitchFamily="34" charset="0"/>
                <a:cs typeface="Calibri" pitchFamily="34" charset="0"/>
              </a:rPr>
              <a:t> URL, demo the below points:</a:t>
            </a:r>
          </a:p>
          <a:p>
            <a:pPr marL="565150" lvl="1" indent="-107950">
              <a:buFont typeface="Wingdings 3" pitchFamily="18" charset="2"/>
              <a:buChar char="î"/>
            </a:pPr>
            <a:r>
              <a:rPr lang="en-US" sz="1200" b="0" dirty="0" smtClean="0">
                <a:latin typeface="Calibri" pitchFamily="34" charset="0"/>
                <a:cs typeface="Calibri" pitchFamily="34" charset="0"/>
              </a:rPr>
              <a:t>Non</a:t>
            </a:r>
            <a:r>
              <a:rPr lang="en-US" sz="1200" b="0" baseline="0" dirty="0" smtClean="0">
                <a:latin typeface="Calibri" pitchFamily="34" charset="0"/>
                <a:cs typeface="Calibri" pitchFamily="34" charset="0"/>
              </a:rPr>
              <a:t> – clear link text (View More , View Ad page)</a:t>
            </a:r>
          </a:p>
          <a:p>
            <a:pPr marL="565150" lvl="1" indent="-107950">
              <a:buFont typeface="Wingdings 3" pitchFamily="18" charset="2"/>
              <a:buChar char="î"/>
            </a:pPr>
            <a:r>
              <a:rPr lang="en-US" sz="1200" b="0" baseline="0" dirty="0" smtClean="0">
                <a:latin typeface="Calibri" pitchFamily="34" charset="0"/>
                <a:cs typeface="Calibri" pitchFamily="34" charset="0"/>
              </a:rPr>
              <a:t>Same link text moves to different destination</a:t>
            </a:r>
          </a:p>
          <a:p>
            <a:pPr marL="565150" lvl="1" indent="-107950">
              <a:buFont typeface="Wingdings 3" pitchFamily="18" charset="2"/>
              <a:buChar char="î"/>
            </a:pPr>
            <a:r>
              <a:rPr lang="en-US" sz="1200" b="0" baseline="0" dirty="0" smtClean="0">
                <a:latin typeface="Calibri" pitchFamily="34" charset="0"/>
                <a:cs typeface="Calibri" pitchFamily="34" charset="0"/>
              </a:rPr>
              <a:t>Links opening external window (In Footer MSDS) </a:t>
            </a:r>
          </a:p>
          <a:p>
            <a:pPr marL="565150" lvl="1" indent="-107950">
              <a:buFont typeface="Wingdings 3" pitchFamily="18" charset="2"/>
              <a:buChar char="î"/>
            </a:pPr>
            <a:r>
              <a:rPr lang="en-US" sz="1200" b="0" baseline="0" dirty="0" smtClean="0">
                <a:latin typeface="Calibri" pitchFamily="34" charset="0"/>
                <a:cs typeface="Calibri" pitchFamily="34" charset="0"/>
              </a:rPr>
              <a:t>Non – html Link (Coupon policy, Return Policy)</a:t>
            </a:r>
            <a:endParaRPr lang="en-US" sz="1200" b="0" dirty="0" smtClean="0">
              <a:latin typeface="Calibri" pitchFamily="34" charset="0"/>
              <a:cs typeface="Calibri" pitchFamily="34" charset="0"/>
            </a:endParaRP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None/>
            </a:pPr>
            <a:r>
              <a:rPr lang="en-US" sz="1200" b="1" dirty="0" smtClean="0">
                <a:latin typeface="Calibri" pitchFamily="34" charset="0"/>
                <a:cs typeface="Calibri" pitchFamily="34" charset="0"/>
              </a:rPr>
              <a:t>Additional Points:</a:t>
            </a:r>
          </a:p>
          <a:p>
            <a:pPr marL="107950" indent="-107950">
              <a:buFont typeface="Wingdings 3" pitchFamily="18" charset="2"/>
              <a:buNone/>
            </a:pPr>
            <a:endParaRPr lang="en-US" sz="1200" b="1"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Links with same link text should move to the same destination</a:t>
            </a: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Use access keys for commonly used links</a:t>
            </a:r>
          </a:p>
          <a:p>
            <a:pPr marL="107950" indent="-107950">
              <a:buFont typeface="Wingdings 3" pitchFamily="18" charset="2"/>
              <a:buChar char="î"/>
            </a:pPr>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cs typeface="Calibri" pitchFamily="34" charset="0"/>
              </a:rPr>
              <a:t>Use title attribute to display additional information about link/function</a:t>
            </a:r>
          </a:p>
          <a:p>
            <a:pPr marL="107950" indent="-107950"/>
            <a:endParaRPr lang="en-US" sz="1200" b="0" dirty="0" smtClean="0">
              <a:latin typeface="Calibri" pitchFamily="34" charset="0"/>
              <a:cs typeface="Calibri" pitchFamily="34" charset="0"/>
            </a:endParaRPr>
          </a:p>
          <a:p>
            <a:pPr marL="107950" indent="-107950">
              <a:buFont typeface="Wingdings 3" pitchFamily="18" charset="2"/>
              <a:buChar char="î"/>
            </a:pPr>
            <a:r>
              <a:rPr lang="en-US" sz="1200" b="0" dirty="0" smtClean="0">
                <a:latin typeface="Calibri" pitchFamily="34" charset="0"/>
              </a:rPr>
              <a:t>More than one way to differentiate links from normal text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2AEF257-CD7D-0147-950D-50A27E069CB0}"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1816274" y="2515301"/>
            <a:ext cx="6818388" cy="1071047"/>
          </a:xfrm>
        </p:spPr>
        <p:txBody>
          <a:bodyPr anchor="t"/>
          <a:lstStyle>
            <a:lvl1pPr>
              <a:defRPr sz="3200" b="1">
                <a:solidFill>
                  <a:srgbClr val="2D80CB"/>
                </a:solidFill>
                <a:latin typeface="Calibri" pitchFamily="34" charset="0"/>
                <a:cs typeface="Calibri" pitchFamily="34" charset="0"/>
              </a:defRPr>
            </a:lvl1pPr>
          </a:lstStyle>
          <a:p>
            <a:r>
              <a:rPr lang="en-US" dirty="0"/>
              <a:t>Click to edit Master title style</a:t>
            </a:r>
          </a:p>
        </p:txBody>
      </p:sp>
      <p:sp>
        <p:nvSpPr>
          <p:cNvPr id="5130" name="Rectangle 10"/>
          <p:cNvSpPr>
            <a:spLocks noGrp="1" noChangeArrowheads="1"/>
          </p:cNvSpPr>
          <p:nvPr>
            <p:ph type="subTitle" sz="quarter" idx="1"/>
          </p:nvPr>
        </p:nvSpPr>
        <p:spPr>
          <a:xfrm>
            <a:off x="1825849" y="3700568"/>
            <a:ext cx="4562425" cy="813816"/>
          </a:xfrm>
        </p:spPr>
        <p:txBody>
          <a:bodyPr/>
          <a:lstStyle>
            <a:lvl1pPr marL="0" indent="0">
              <a:buFont typeface="Wingdings" pitchFamily="2" charset="2"/>
              <a:buNone/>
              <a:defRPr sz="1800" b="1">
                <a:solidFill>
                  <a:schemeClr val="tx1">
                    <a:lumMod val="65000"/>
                    <a:lumOff val="35000"/>
                  </a:schemeClr>
                </a:solidFill>
                <a:latin typeface="Calibri" pitchFamily="34" charset="0"/>
                <a:cs typeface="Calibri" pitchFamily="34" charset="0"/>
              </a:defRPr>
            </a:lvl1pPr>
          </a:lstStyle>
          <a:p>
            <a:r>
              <a:rPr lang="en-US" dirty="0"/>
              <a:t>Click to edit Master subtitle style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Section Break">
    <p:spTree>
      <p:nvGrpSpPr>
        <p:cNvPr id="1" name=""/>
        <p:cNvGrpSpPr/>
        <p:nvPr/>
      </p:nvGrpSpPr>
      <p:grpSpPr>
        <a:xfrm>
          <a:off x="0" y="0"/>
          <a:ext cx="0" cy="0"/>
          <a:chOff x="0" y="0"/>
          <a:chExt cx="0" cy="0"/>
        </a:xfrm>
      </p:grpSpPr>
      <p:sp>
        <p:nvSpPr>
          <p:cNvPr id="5127" name="Rectangle 7"/>
          <p:cNvSpPr>
            <a:spLocks noGrp="1" noChangeArrowheads="1"/>
          </p:cNvSpPr>
          <p:nvPr>
            <p:ph type="ctrTitle"/>
          </p:nvPr>
        </p:nvSpPr>
        <p:spPr>
          <a:xfrm>
            <a:off x="1816274" y="2515301"/>
            <a:ext cx="6793336" cy="584775"/>
          </a:xfrm>
        </p:spPr>
        <p:txBody>
          <a:bodyPr anchor="t">
            <a:spAutoFit/>
          </a:bodyPr>
          <a:lstStyle>
            <a:lvl1pPr>
              <a:defRPr sz="3200" b="1">
                <a:solidFill>
                  <a:srgbClr val="2D80CB"/>
                </a:solidFill>
                <a:latin typeface="Calibri" pitchFamily="34" charset="0"/>
                <a:cs typeface="Calibri" pitchFamily="34" charset="0"/>
              </a:defRPr>
            </a:lvl1pPr>
          </a:lstStyle>
          <a:p>
            <a:r>
              <a:rPr lang="en-US" dirty="0"/>
              <a:t>Click to edit Master title style</a:t>
            </a:r>
          </a:p>
        </p:txBody>
      </p:sp>
      <p:sp>
        <p:nvSpPr>
          <p:cNvPr id="5130" name="Rectangle 10"/>
          <p:cNvSpPr>
            <a:spLocks noGrp="1" noChangeArrowheads="1"/>
          </p:cNvSpPr>
          <p:nvPr>
            <p:ph type="subTitle" sz="quarter" idx="1"/>
          </p:nvPr>
        </p:nvSpPr>
        <p:spPr>
          <a:xfrm>
            <a:off x="1813323" y="3933519"/>
            <a:ext cx="6831913" cy="369332"/>
          </a:xfrm>
        </p:spPr>
        <p:txBody>
          <a:bodyPr>
            <a:spAutoFit/>
          </a:bodyPr>
          <a:lstStyle>
            <a:lvl1pPr marL="0" indent="0">
              <a:buFont typeface="Wingdings" pitchFamily="2" charset="2"/>
              <a:buNone/>
              <a:defRPr sz="1800" b="0">
                <a:solidFill>
                  <a:schemeClr val="tx1">
                    <a:lumMod val="65000"/>
                    <a:lumOff val="35000"/>
                  </a:schemeClr>
                </a:solidFill>
                <a:latin typeface="Calibri" pitchFamily="34" charset="0"/>
                <a:cs typeface="Calibri" pitchFamily="34" charset="0"/>
              </a:defRPr>
            </a:lvl1pPr>
          </a:lstStyle>
          <a:p>
            <a:r>
              <a:rPr lang="en-US" dirty="0"/>
              <a:t>Click to edit Master subtitle style</a:t>
            </a:r>
          </a:p>
        </p:txBody>
      </p:sp>
      <p:sp>
        <p:nvSpPr>
          <p:cNvPr id="8" name="Slide Number Placeholder 7"/>
          <p:cNvSpPr>
            <a:spLocks noGrp="1"/>
          </p:cNvSpPr>
          <p:nvPr>
            <p:ph type="sldNum" sz="quarter" idx="10"/>
          </p:nvPr>
        </p:nvSpPr>
        <p:spPr>
          <a:xfrm>
            <a:off x="8693150" y="6488937"/>
            <a:ext cx="368300" cy="228600"/>
          </a:xfrm>
        </p:spPr>
        <p:txBody>
          <a:bodyPr/>
          <a:lstStyle/>
          <a:p>
            <a:pPr>
              <a:defRPr/>
            </a:pPr>
            <a:fld id="{EB780D51-B2D2-44E8-8A5A-6996DF83D8E9}" type="slidenum">
              <a:rPr lang="en-US" smtClean="0"/>
              <a:pPr>
                <a:defRPr/>
              </a:pPr>
              <a:t>‹#›</a:t>
            </a:fld>
            <a:endParaRPr lang="en-US" dirty="0"/>
          </a:p>
        </p:txBody>
      </p:sp>
      <p:pic>
        <p:nvPicPr>
          <p:cNvPr id="10"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CG_logoReflect_RGB.png" descr="/Users/jason_feuilly/Desktop/CG_logoReflect_RGB.png"/>
          <p:cNvPicPr>
            <a:picLocks noChangeAspect="1"/>
          </p:cNvPicPr>
          <p:nvPr userDrawn="1"/>
        </p:nvPicPr>
        <p:blipFill>
          <a:blip r:embed="rId2" cstate="email"/>
          <a:srcRect/>
          <a:stretch>
            <a:fillRect/>
          </a:stretch>
        </p:blipFill>
        <p:spPr bwMode="auto">
          <a:xfrm>
            <a:off x="6736" y="5798829"/>
            <a:ext cx="2885890" cy="1059171"/>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 y="685800"/>
            <a:ext cx="8915400" cy="5715000"/>
          </a:xfrm>
          <a:ln w="28575">
            <a:solidFill>
              <a:srgbClr val="6DB33E"/>
            </a:solidFill>
          </a:ln>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ctrTitle"/>
          </p:nvPr>
        </p:nvSpPr>
        <p:spPr>
          <a:xfrm>
            <a:off x="0" y="0"/>
            <a:ext cx="9144000" cy="594360"/>
          </a:xfrm>
          <a:solidFill>
            <a:schemeClr val="tx1"/>
          </a:solidFill>
        </p:spPr>
        <p:txBody>
          <a:bodyPr/>
          <a:lstStyle>
            <a:lvl1pPr>
              <a:defRPr>
                <a:solidFill>
                  <a:schemeClr val="bg1"/>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a:p>
        </p:txBody>
      </p:sp>
      <p:sp>
        <p:nvSpPr>
          <p:cNvPr id="3" name="Round Same Side Corner Rectangle 2"/>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hangingPunct="0">
              <a:defRPr/>
            </a:pPr>
            <a:endParaRPr lang="en-US">
              <a:latin typeface="Arial" pitchFamily="-12" charset="0"/>
              <a:ea typeface="ＭＳ Ｐゴシック" pitchFamily="-12" charset="-128"/>
              <a:cs typeface="ＭＳ Ｐゴシック" pitchFamily="-12" charset="-128"/>
            </a:endParaRPr>
          </a:p>
        </p:txBody>
      </p:sp>
      <p:pic>
        <p:nvPicPr>
          <p:cNvPr id="4" name="Picture 10" descr="side_circle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882063" y="1981200"/>
            <a:ext cx="261937" cy="2578100"/>
          </a:xfrm>
          <a:prstGeom prst="rect">
            <a:avLst/>
          </a:prstGeom>
          <a:noFill/>
          <a:ln w="9525">
            <a:noFill/>
            <a:miter lim="800000"/>
            <a:headEnd/>
            <a:tailEnd/>
          </a:ln>
        </p:spPr>
      </p:pic>
      <p:sp>
        <p:nvSpPr>
          <p:cNvPr id="5" name="Rectangle 6"/>
          <p:cNvSpPr txBox="1">
            <a:spLocks noChangeArrowheads="1"/>
          </p:cNvSpPr>
          <p:nvPr userDrawn="1"/>
        </p:nvSpPr>
        <p:spPr bwMode="auto">
          <a:xfrm>
            <a:off x="8693150" y="6489700"/>
            <a:ext cx="368300" cy="228600"/>
          </a:xfrm>
          <a:prstGeom prst="rect">
            <a:avLst/>
          </a:prstGeom>
          <a:noFill/>
          <a:ln w="9525">
            <a:noFill/>
            <a:miter lim="800000"/>
            <a:headEnd/>
            <a:tailEnd/>
          </a:ln>
          <a:effectLst/>
        </p:spPr>
        <p:txBody>
          <a:bodyPr/>
          <a:lstStyle>
            <a:lvl1pPr algn="ctr" eaLnBrk="0" hangingPunct="0">
              <a:defRPr sz="1050" b="1" smtClean="0">
                <a:solidFill>
                  <a:schemeClr val="tx1">
                    <a:lumMod val="65000"/>
                    <a:lumOff val="35000"/>
                  </a:schemeClr>
                </a:solidFill>
                <a:latin typeface="Calibri" pitchFamily="34" charset="0"/>
                <a:cs typeface="Calibri" pitchFamily="34" charset="0"/>
              </a:defRPr>
            </a:lvl1pPr>
          </a:lstStyle>
          <a:p>
            <a:pPr>
              <a:defRPr/>
            </a:pPr>
            <a:fld id="{195E510E-B975-4861-A724-DD14C1AD2161}" type="slidenum">
              <a:rPr lang="en-US"/>
              <a:pPr>
                <a:defRPr/>
              </a:pPr>
              <a:t>‹#›</a:t>
            </a:fld>
            <a:endParaRPr lang="en-US" dirty="0"/>
          </a:p>
        </p:txBody>
      </p:sp>
      <p:pic>
        <p:nvPicPr>
          <p:cNvPr id="6" name="CG_logoReflect_RGB.png" descr="/Users/jason_feuilly/Desktop/CG_logoReflect_RGB.png"/>
          <p:cNvPicPr>
            <a:picLocks noChangeAspect="1"/>
          </p:cNvPicPr>
          <p:nvPr userDrawn="1"/>
        </p:nvPicPr>
        <p:blipFill>
          <a:blip r:embed="rId3" cstate="email"/>
          <a:srcRect/>
          <a:stretch>
            <a:fillRect/>
          </a:stretch>
        </p:blipFill>
        <p:spPr bwMode="auto">
          <a:xfrm>
            <a:off x="0" y="6343650"/>
            <a:ext cx="1401763" cy="5143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a:ln/>
        </p:spPr>
        <p:txBody>
          <a:bodyPr/>
          <a:lstStyle>
            <a:lvl1pPr>
              <a:defRPr/>
            </a:lvl1pPr>
          </a:lstStyle>
          <a:p>
            <a:pPr>
              <a:defRPr/>
            </a:pPr>
            <a:fld id="{03920E05-09C8-48F8-8C0B-734D4E71B5AC}" type="slidenum">
              <a:rPr lang="en-US"/>
              <a:pPr>
                <a:defRPr/>
              </a:pPr>
              <a:t>‹#›</a:t>
            </a:fld>
            <a:endParaRPr lang="en-US" dirty="0"/>
          </a:p>
        </p:txBody>
      </p:sp>
      <p:sp>
        <p:nvSpPr>
          <p:cNvPr id="6" name="Content Placeholder 5"/>
          <p:cNvSpPr>
            <a:spLocks noGrp="1"/>
          </p:cNvSpPr>
          <p:nvPr>
            <p:ph sz="quarter" idx="12"/>
          </p:nvPr>
        </p:nvSpPr>
        <p:spPr>
          <a:xfrm>
            <a:off x="290558" y="749300"/>
            <a:ext cx="8515350" cy="5058394"/>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Rectangle 3"/>
          <p:cNvSpPr>
            <a:spLocks noGrp="1" noChangeArrowheads="1"/>
          </p:cNvSpPr>
          <p:nvPr>
            <p:ph type="title"/>
          </p:nvPr>
        </p:nvSpPr>
        <p:spPr bwMode="auto">
          <a:xfrm>
            <a:off x="301625" y="152400"/>
            <a:ext cx="8543925" cy="495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cxnSp>
        <p:nvCxnSpPr>
          <p:cNvPr id="10" name="Straight Connector 9"/>
          <p:cNvCxnSpPr/>
          <p:nvPr userDrawn="1"/>
        </p:nvCxnSpPr>
        <p:spPr bwMode="auto">
          <a:xfrm>
            <a:off x="383227" y="593725"/>
            <a:ext cx="8242300" cy="0"/>
          </a:xfrm>
          <a:prstGeom prst="line">
            <a:avLst/>
          </a:prstGeom>
          <a:solidFill>
            <a:schemeClr val="accent1"/>
          </a:solidFill>
          <a:ln w="9525" cap="flat" cmpd="sng" algn="ctr">
            <a:gradFill flip="none" rotWithShape="1">
              <a:gsLst>
                <a:gs pos="10000">
                  <a:schemeClr val="bg1">
                    <a:lumMod val="85000"/>
                    <a:alpha val="0"/>
                  </a:schemeClr>
                </a:gs>
                <a:gs pos="60000">
                  <a:schemeClr val="bg1">
                    <a:lumMod val="65000"/>
                    <a:alpha val="38000"/>
                  </a:schemeClr>
                </a:gs>
              </a:gsLst>
              <a:path path="circle">
                <a:fillToRect l="100000" t="100000"/>
              </a:path>
              <a:tileRect r="-100000" b="-100000"/>
            </a:gradFill>
            <a:prstDash val="solid"/>
            <a:round/>
            <a:headEnd type="none" w="med" len="med"/>
            <a:tailEnd type="none" w="med" len="med"/>
          </a:ln>
          <a:effectLst/>
        </p:spPr>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6"/>
          <p:cNvSpPr>
            <a:spLocks noGrp="1" noChangeArrowheads="1"/>
          </p:cNvSpPr>
          <p:nvPr>
            <p:ph type="sldNum" sz="quarter" idx="11"/>
          </p:nvPr>
        </p:nvSpPr>
        <p:spPr>
          <a:ln/>
        </p:spPr>
        <p:txBody>
          <a:bodyPr/>
          <a:lstStyle>
            <a:lvl1pPr>
              <a:defRPr/>
            </a:lvl1pPr>
          </a:lstStyle>
          <a:p>
            <a:pPr>
              <a:defRPr/>
            </a:pPr>
            <a:fld id="{273FDE93-921E-4957-AE34-ACC346E36A45}" type="slidenum">
              <a:rPr lang="en-US"/>
              <a:pPr>
                <a:defRPr/>
              </a:pPr>
              <a:t>‹#›</a:t>
            </a:fld>
            <a:endParaRPr lang="en-US" dirty="0"/>
          </a:p>
        </p:txBody>
      </p:sp>
      <p:sp>
        <p:nvSpPr>
          <p:cNvPr id="5" name="Rectangle 3"/>
          <p:cNvSpPr>
            <a:spLocks noGrp="1" noChangeArrowheads="1"/>
          </p:cNvSpPr>
          <p:nvPr>
            <p:ph type="title"/>
          </p:nvPr>
        </p:nvSpPr>
        <p:spPr bwMode="auto">
          <a:xfrm>
            <a:off x="301625" y="152400"/>
            <a:ext cx="8543925" cy="495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9663" y="887600"/>
            <a:ext cx="4156075" cy="5133519"/>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708138" y="887600"/>
            <a:ext cx="4157662" cy="5133519"/>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Rectangle 6"/>
          <p:cNvSpPr>
            <a:spLocks noGrp="1" noChangeArrowheads="1"/>
          </p:cNvSpPr>
          <p:nvPr>
            <p:ph type="sldNum" sz="quarter" idx="11"/>
          </p:nvPr>
        </p:nvSpPr>
        <p:spPr>
          <a:ln/>
        </p:spPr>
        <p:txBody>
          <a:bodyPr/>
          <a:lstStyle>
            <a:lvl1pPr>
              <a:defRPr/>
            </a:lvl1pPr>
          </a:lstStyle>
          <a:p>
            <a:pPr>
              <a:defRPr/>
            </a:pPr>
            <a:fld id="{FAB2B90C-EF33-4959-B351-9C4E9E55B7C8}"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6317" y="185003"/>
            <a:ext cx="6494501" cy="566738"/>
          </a:xfrm>
        </p:spPr>
        <p:txBody>
          <a:bodyPr/>
          <a:lstStyle>
            <a:lvl1pPr algn="r">
              <a:defRPr sz="2400" b="1"/>
            </a:lvl1pPr>
          </a:lstStyle>
          <a:p>
            <a:r>
              <a:rPr lang="en-US" dirty="0" smtClean="0"/>
              <a:t>Click to edit Master title style</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2D2B1F4E-79E7-4700-9FD4-D47416788A0D}" type="slidenum">
              <a:rPr lang="en-US"/>
              <a:pPr>
                <a:defRPr/>
              </a:pPr>
              <a:t>‹#›</a:t>
            </a:fld>
            <a:endParaRPr lang="en-US" dirty="0"/>
          </a:p>
        </p:txBody>
      </p:sp>
      <p:pic>
        <p:nvPicPr>
          <p:cNvPr id="9"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0733" y="294199"/>
            <a:ext cx="5046290" cy="5975972"/>
          </a:xfrm>
        </p:spPr>
        <p:txBody>
          <a:bodyPr/>
          <a:lstStyle>
            <a:lvl1pPr>
              <a:buNone/>
              <a:defRPr/>
            </a:lvl1pPr>
          </a:lstStyle>
          <a:p>
            <a:endParaRPr lang="en-US"/>
          </a:p>
        </p:txBody>
      </p:sp>
      <p:sp>
        <p:nvSpPr>
          <p:cNvPr id="11" name="Text Placeholder 10"/>
          <p:cNvSpPr>
            <a:spLocks noGrp="1"/>
          </p:cNvSpPr>
          <p:nvPr>
            <p:ph type="body" sz="quarter" idx="11"/>
          </p:nvPr>
        </p:nvSpPr>
        <p:spPr>
          <a:xfrm>
            <a:off x="5629275" y="1025718"/>
            <a:ext cx="3276600" cy="5232578"/>
          </a:xfrm>
        </p:spPr>
        <p:txBody>
          <a:bodyPr/>
          <a:lstStyle>
            <a:lvl1pPr marL="0" indent="0">
              <a:buNone/>
              <a:defRPr sz="1400"/>
            </a:lvl1pPr>
          </a:lstStyle>
          <a:p>
            <a:pPr lvl="0"/>
            <a:r>
              <a:rPr lang="en-US" dirty="0" smtClean="0"/>
              <a:t>Click to edit Master text styles</a:t>
            </a:r>
          </a:p>
        </p:txBody>
      </p:sp>
      <p:sp>
        <p:nvSpPr>
          <p:cNvPr id="16" name="Title 15"/>
          <p:cNvSpPr>
            <a:spLocks noGrp="1"/>
          </p:cNvSpPr>
          <p:nvPr>
            <p:ph type="title"/>
          </p:nvPr>
        </p:nvSpPr>
        <p:spPr>
          <a:xfrm>
            <a:off x="5611660" y="279400"/>
            <a:ext cx="3335490" cy="495300"/>
          </a:xfrm>
        </p:spPr>
        <p:txBody>
          <a:bodyPr anchor="t"/>
          <a:lstStyle>
            <a:lvl1pPr>
              <a:defRPr sz="1600"/>
            </a:lvl1pPr>
          </a:lstStyle>
          <a:p>
            <a:r>
              <a:rPr lang="en-US" smtClean="0"/>
              <a:t>Click to edit Master title style</a:t>
            </a:r>
            <a:endParaRPr lang="en-US"/>
          </a:p>
        </p:txBody>
      </p:sp>
      <p:pic>
        <p:nvPicPr>
          <p:cNvPr id="10"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
        <p:nvSpPr>
          <p:cNvPr id="14" name="Slide Number Placeholder 13"/>
          <p:cNvSpPr>
            <a:spLocks noGrp="1"/>
          </p:cNvSpPr>
          <p:nvPr>
            <p:ph type="sldNum" sz="quarter" idx="12"/>
          </p:nvPr>
        </p:nvSpPr>
        <p:spPr/>
        <p:txBody>
          <a:bodyPr/>
          <a:lstStyle/>
          <a:p>
            <a:pPr>
              <a:defRPr/>
            </a:pPr>
            <a:fld id="{EB780D51-B2D2-44E8-8A5A-6996DF83D8E9}"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pPr>
              <a:defRPr/>
            </a:pPr>
            <a:fld id="{EB780D51-B2D2-44E8-8A5A-6996DF83D8E9}" type="slidenum">
              <a:rPr lang="en-US" smtClean="0"/>
              <a:pPr>
                <a:defRPr/>
              </a:pPr>
              <a:t>‹#›</a:t>
            </a:fld>
            <a:endParaRPr lang="en-US" dirty="0"/>
          </a:p>
        </p:txBody>
      </p:sp>
      <p:sp>
        <p:nvSpPr>
          <p:cNvPr id="16" name="Title 15"/>
          <p:cNvSpPr>
            <a:spLocks noGrp="1"/>
          </p:cNvSpPr>
          <p:nvPr>
            <p:ph type="title"/>
          </p:nvPr>
        </p:nvSpPr>
        <p:spPr>
          <a:xfrm>
            <a:off x="439387" y="279400"/>
            <a:ext cx="8507763" cy="495300"/>
          </a:xfrm>
        </p:spPr>
        <p:txBody>
          <a:bodyPr anchor="t"/>
          <a:lstStyle>
            <a:lvl1pPr algn="r">
              <a:defRPr sz="1800"/>
            </a:lvl1pPr>
          </a:lstStyle>
          <a:p>
            <a:r>
              <a:rPr lang="en-US" smtClean="0"/>
              <a:t>Click to edit Master title style</a:t>
            </a:r>
            <a:endParaRPr lang="en-US"/>
          </a:p>
        </p:txBody>
      </p:sp>
      <p:sp>
        <p:nvSpPr>
          <p:cNvPr id="17" name="Text Placeholder 16"/>
          <p:cNvSpPr>
            <a:spLocks noGrp="1"/>
          </p:cNvSpPr>
          <p:nvPr>
            <p:ph type="body" sz="quarter" idx="14"/>
          </p:nvPr>
        </p:nvSpPr>
        <p:spPr>
          <a:xfrm>
            <a:off x="439738" y="925513"/>
            <a:ext cx="8489950" cy="333271"/>
          </a:xfrm>
        </p:spPr>
        <p:txBody>
          <a:bodyPr/>
          <a:lstStyle>
            <a:lvl1pPr algn="r">
              <a:buNone/>
              <a:defRPr sz="1600" b="1"/>
            </a:lvl1pPr>
          </a:lstStyle>
          <a:p>
            <a:pPr lvl="0"/>
            <a:r>
              <a:rPr lang="en-US" dirty="0" smtClean="0"/>
              <a:t>Click to edit Master text styles</a:t>
            </a:r>
          </a:p>
        </p:txBody>
      </p:sp>
      <p:sp>
        <p:nvSpPr>
          <p:cNvPr id="19" name="Text Placeholder 18"/>
          <p:cNvSpPr>
            <a:spLocks noGrp="1"/>
          </p:cNvSpPr>
          <p:nvPr>
            <p:ph type="body" sz="quarter" idx="15"/>
          </p:nvPr>
        </p:nvSpPr>
        <p:spPr>
          <a:xfrm>
            <a:off x="450850" y="1497013"/>
            <a:ext cx="2648610" cy="4773612"/>
          </a:xfrm>
        </p:spPr>
        <p:txBody>
          <a:bodyPr/>
          <a:lstStyle>
            <a:lvl1pPr>
              <a:buNone/>
              <a:defRPr lang="en-US" sz="1400" dirty="0" smtClean="0">
                <a:solidFill>
                  <a:schemeClr val="tx1"/>
                </a:solidFill>
                <a:latin typeface="Calibri" pitchFamily="34" charset="0"/>
                <a:ea typeface="+mn-ea"/>
                <a:cs typeface="Calibri" pitchFamily="34" charset="0"/>
              </a:defRPr>
            </a:lvl1pPr>
            <a:lvl2pPr>
              <a:defRPr sz="12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sp>
        <p:nvSpPr>
          <p:cNvPr id="22" name="Text Placeholder 18"/>
          <p:cNvSpPr>
            <a:spLocks noGrp="1"/>
          </p:cNvSpPr>
          <p:nvPr>
            <p:ph type="body" sz="quarter" idx="16"/>
          </p:nvPr>
        </p:nvSpPr>
        <p:spPr>
          <a:xfrm>
            <a:off x="3372185" y="1497013"/>
            <a:ext cx="2648610" cy="4773612"/>
          </a:xfrm>
        </p:spPr>
        <p:txBody>
          <a:bodyPr/>
          <a:lstStyle>
            <a:lvl1pPr>
              <a:buNone/>
              <a:defRPr lang="en-US" sz="1400" dirty="0" smtClean="0">
                <a:solidFill>
                  <a:schemeClr val="tx1"/>
                </a:solidFill>
                <a:latin typeface="Calibri" pitchFamily="34" charset="0"/>
                <a:ea typeface="+mn-ea"/>
                <a:cs typeface="Calibri" pitchFamily="34" charset="0"/>
              </a:defRPr>
            </a:lvl1pPr>
            <a:lvl2pPr>
              <a:defRPr sz="12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sp>
        <p:nvSpPr>
          <p:cNvPr id="23" name="Text Placeholder 18"/>
          <p:cNvSpPr>
            <a:spLocks noGrp="1"/>
          </p:cNvSpPr>
          <p:nvPr>
            <p:ph type="body" sz="quarter" idx="17"/>
          </p:nvPr>
        </p:nvSpPr>
        <p:spPr>
          <a:xfrm>
            <a:off x="6269759" y="1497013"/>
            <a:ext cx="2648610" cy="4773612"/>
          </a:xfrm>
        </p:spPr>
        <p:txBody>
          <a:bodyPr/>
          <a:lstStyle>
            <a:lvl1pPr>
              <a:buNone/>
              <a:defRPr lang="en-US" sz="1400" dirty="0" smtClean="0">
                <a:solidFill>
                  <a:schemeClr val="tx1"/>
                </a:solidFill>
                <a:latin typeface="Calibri" pitchFamily="34" charset="0"/>
                <a:ea typeface="+mn-ea"/>
                <a:cs typeface="Calibri" pitchFamily="34" charset="0"/>
              </a:defRPr>
            </a:lvl1pPr>
            <a:lvl2pPr>
              <a:defRPr sz="12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pic>
        <p:nvPicPr>
          <p:cNvPr id="10"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ase Study 2">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pPr>
              <a:defRPr/>
            </a:pPr>
            <a:fld id="{EB780D51-B2D2-44E8-8A5A-6996DF83D8E9}" type="slidenum">
              <a:rPr lang="en-US" smtClean="0"/>
              <a:pPr>
                <a:defRPr/>
              </a:pPr>
              <a:t>‹#›</a:t>
            </a:fld>
            <a:endParaRPr lang="en-US" dirty="0"/>
          </a:p>
        </p:txBody>
      </p:sp>
      <p:sp>
        <p:nvSpPr>
          <p:cNvPr id="16" name="Title 15"/>
          <p:cNvSpPr>
            <a:spLocks noGrp="1"/>
          </p:cNvSpPr>
          <p:nvPr>
            <p:ph type="title"/>
          </p:nvPr>
        </p:nvSpPr>
        <p:spPr>
          <a:xfrm>
            <a:off x="439387" y="279400"/>
            <a:ext cx="8507763" cy="495300"/>
          </a:xfrm>
        </p:spPr>
        <p:txBody>
          <a:bodyPr anchor="t"/>
          <a:lstStyle>
            <a:lvl1pPr algn="r">
              <a:defRPr sz="2400"/>
            </a:lvl1pPr>
          </a:lstStyle>
          <a:p>
            <a:r>
              <a:rPr lang="en-US" smtClean="0"/>
              <a:t>Click to edit Master title style</a:t>
            </a:r>
            <a:endParaRPr lang="en-US"/>
          </a:p>
        </p:txBody>
      </p:sp>
      <p:sp>
        <p:nvSpPr>
          <p:cNvPr id="19" name="Text Placeholder 18"/>
          <p:cNvSpPr>
            <a:spLocks noGrp="1"/>
          </p:cNvSpPr>
          <p:nvPr>
            <p:ph type="body" sz="quarter" idx="15"/>
          </p:nvPr>
        </p:nvSpPr>
        <p:spPr>
          <a:xfrm>
            <a:off x="450850" y="1189973"/>
            <a:ext cx="2648610" cy="5080652"/>
          </a:xfrm>
        </p:spPr>
        <p:txBody>
          <a:bodyPr/>
          <a:lstStyle>
            <a:lvl1pPr>
              <a:buNone/>
              <a:defRPr lang="en-US" sz="1800" dirty="0" smtClean="0">
                <a:solidFill>
                  <a:schemeClr val="tx1"/>
                </a:solidFill>
                <a:latin typeface="Calibri" pitchFamily="34" charset="0"/>
                <a:ea typeface="+mn-ea"/>
                <a:cs typeface="Calibri" pitchFamily="34" charset="0"/>
              </a:defRPr>
            </a:lvl1pPr>
            <a:lvl2pPr>
              <a:defRPr sz="16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sp>
        <p:nvSpPr>
          <p:cNvPr id="22" name="Text Placeholder 18"/>
          <p:cNvSpPr>
            <a:spLocks noGrp="1"/>
          </p:cNvSpPr>
          <p:nvPr>
            <p:ph type="body" sz="quarter" idx="16"/>
          </p:nvPr>
        </p:nvSpPr>
        <p:spPr>
          <a:xfrm>
            <a:off x="3372185" y="1189973"/>
            <a:ext cx="2648610" cy="5080652"/>
          </a:xfrm>
        </p:spPr>
        <p:txBody>
          <a:bodyPr/>
          <a:lstStyle>
            <a:lvl1pPr>
              <a:buNone/>
              <a:defRPr lang="en-US" sz="1800" dirty="0" smtClean="0">
                <a:solidFill>
                  <a:schemeClr val="tx1"/>
                </a:solidFill>
                <a:latin typeface="Calibri" pitchFamily="34" charset="0"/>
                <a:ea typeface="+mn-ea"/>
                <a:cs typeface="Calibri" pitchFamily="34" charset="0"/>
              </a:defRPr>
            </a:lvl1pPr>
            <a:lvl2pPr>
              <a:defRPr sz="16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sp>
        <p:nvSpPr>
          <p:cNvPr id="23" name="Text Placeholder 18"/>
          <p:cNvSpPr>
            <a:spLocks noGrp="1"/>
          </p:cNvSpPr>
          <p:nvPr>
            <p:ph type="body" sz="quarter" idx="17"/>
          </p:nvPr>
        </p:nvSpPr>
        <p:spPr>
          <a:xfrm>
            <a:off x="6269759" y="1189973"/>
            <a:ext cx="2648610" cy="5080652"/>
          </a:xfrm>
        </p:spPr>
        <p:txBody>
          <a:bodyPr/>
          <a:lstStyle>
            <a:lvl1pPr>
              <a:buNone/>
              <a:defRPr lang="en-US" sz="1800" dirty="0" smtClean="0">
                <a:solidFill>
                  <a:schemeClr val="tx1"/>
                </a:solidFill>
                <a:latin typeface="Calibri" pitchFamily="34" charset="0"/>
                <a:ea typeface="+mn-ea"/>
                <a:cs typeface="Calibri" pitchFamily="34" charset="0"/>
              </a:defRPr>
            </a:lvl1pPr>
            <a:lvl2pPr>
              <a:defRPr sz="1600"/>
            </a:lvl2pPr>
            <a:lvl3pPr>
              <a:defRPr sz="1400"/>
            </a:lvl3pPr>
            <a:lvl4pPr>
              <a:defRPr sz="1200"/>
            </a:lvl4pPr>
            <a:lvl5pPr>
              <a:defRPr sz="1200"/>
            </a:lvl5pPr>
          </a:lstStyle>
          <a:p>
            <a:pPr lvl="0"/>
            <a:r>
              <a:rPr lang="en-US" dirty="0" smtClean="0"/>
              <a:t>Click to edit Master text styles</a:t>
            </a:r>
          </a:p>
          <a:p>
            <a:pPr marL="742950" lvl="1" indent="-225425" algn="l" rtl="0" eaLnBrk="0" fontAlgn="base" hangingPunct="0">
              <a:spcBef>
                <a:spcPct val="20000"/>
              </a:spcBef>
              <a:spcAft>
                <a:spcPct val="0"/>
              </a:spcAft>
              <a:buClr>
                <a:srgbClr val="3399FF"/>
              </a:buClr>
              <a:buFont typeface="Wingdings" pitchFamily="2" charset="2"/>
              <a:buChar char="§"/>
            </a:pPr>
            <a:r>
              <a:rPr lang="en-US" dirty="0" smtClean="0"/>
              <a:t>Second level</a:t>
            </a:r>
          </a:p>
        </p:txBody>
      </p:sp>
      <p:pic>
        <p:nvPicPr>
          <p:cNvPr id="10"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5486400" y="296883"/>
            <a:ext cx="3419475" cy="5961413"/>
          </a:xfrm>
        </p:spPr>
        <p:txBody>
          <a:bodyPr/>
          <a:lstStyle>
            <a:lvl1pPr marL="0" indent="0">
              <a:buNone/>
              <a:defRPr sz="1200"/>
            </a:lvl1pPr>
          </a:lstStyle>
          <a:p>
            <a:pPr lvl="0"/>
            <a:r>
              <a:rPr lang="en-US" dirty="0" smtClean="0"/>
              <a:t>Click to edit Master text styles</a:t>
            </a:r>
          </a:p>
        </p:txBody>
      </p:sp>
      <p:sp>
        <p:nvSpPr>
          <p:cNvPr id="12" name="Slide Number Placeholder 11"/>
          <p:cNvSpPr>
            <a:spLocks noGrp="1"/>
          </p:cNvSpPr>
          <p:nvPr>
            <p:ph type="sldNum" sz="quarter" idx="12"/>
          </p:nvPr>
        </p:nvSpPr>
        <p:spPr/>
        <p:txBody>
          <a:bodyPr/>
          <a:lstStyle/>
          <a:p>
            <a:pPr>
              <a:defRPr/>
            </a:pPr>
            <a:fld id="{EB780D51-B2D2-44E8-8A5A-6996DF83D8E9}" type="slidenum">
              <a:rPr lang="en-US" smtClean="0"/>
              <a:pPr>
                <a:defRPr/>
              </a:pPr>
              <a:t>‹#›</a:t>
            </a:fld>
            <a:endParaRPr lang="en-US" dirty="0"/>
          </a:p>
        </p:txBody>
      </p:sp>
      <p:pic>
        <p:nvPicPr>
          <p:cNvPr id="6" name="CG_logoReflect_RGB.png" descr="/Users/jason_feuilly/Desktop/CG_logoReflect_RGB.png"/>
          <p:cNvPicPr>
            <a:picLocks noChangeAspect="1"/>
          </p:cNvPicPr>
          <p:nvPr userDrawn="1"/>
        </p:nvPicPr>
        <p:blipFill>
          <a:blip r:embed="rId2" cstate="email"/>
          <a:srcRect/>
          <a:stretch>
            <a:fillRect/>
          </a:stretch>
        </p:blipFill>
        <p:spPr bwMode="auto">
          <a:xfrm>
            <a:off x="1" y="6343703"/>
            <a:ext cx="1401288" cy="51429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01625" y="152400"/>
            <a:ext cx="8543925" cy="495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27" name="Rectangle 4"/>
          <p:cNvSpPr>
            <a:spLocks noGrp="1" noChangeArrowheads="1"/>
          </p:cNvSpPr>
          <p:nvPr>
            <p:ph type="body" idx="1"/>
          </p:nvPr>
        </p:nvSpPr>
        <p:spPr bwMode="auto">
          <a:xfrm>
            <a:off x="296863" y="746125"/>
            <a:ext cx="8420100" cy="51645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2" name="Rectangle 6"/>
          <p:cNvSpPr>
            <a:spLocks noGrp="1" noChangeArrowheads="1"/>
          </p:cNvSpPr>
          <p:nvPr>
            <p:ph type="sldNum" sz="quarter" idx="4"/>
          </p:nvPr>
        </p:nvSpPr>
        <p:spPr bwMode="auto">
          <a:xfrm>
            <a:off x="8693150" y="6488937"/>
            <a:ext cx="3683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b="1" smtClean="0">
                <a:solidFill>
                  <a:schemeClr val="tx1">
                    <a:lumMod val="65000"/>
                    <a:lumOff val="35000"/>
                  </a:schemeClr>
                </a:solidFill>
                <a:latin typeface="Calibri" pitchFamily="34" charset="0"/>
                <a:cs typeface="Calibri" pitchFamily="34" charset="0"/>
              </a:defRPr>
            </a:lvl1pPr>
          </a:lstStyle>
          <a:p>
            <a:pPr>
              <a:defRPr/>
            </a:pPr>
            <a:fld id="{EB780D51-B2D2-44E8-8A5A-6996DF83D8E9}" type="slidenum">
              <a:rPr lang="en-US" smtClean="0"/>
              <a:pPr>
                <a:defRPr/>
              </a:pPr>
              <a:t>‹#›</a:t>
            </a:fld>
            <a:endParaRPr lang="en-US" dirty="0"/>
          </a:p>
        </p:txBody>
      </p:sp>
      <p:pic>
        <p:nvPicPr>
          <p:cNvPr id="10" name="CG_logoReflect_RGB.png" descr="/Users/jason_feuilly/Desktop/CG_logoReflect_RGB.png"/>
          <p:cNvPicPr>
            <a:picLocks noChangeAspect="1"/>
          </p:cNvPicPr>
          <p:nvPr/>
        </p:nvPicPr>
        <p:blipFill>
          <a:blip r:embed="rId15" cstate="email"/>
          <a:srcRect/>
          <a:stretch>
            <a:fillRect/>
          </a:stretch>
        </p:blipFill>
        <p:spPr bwMode="auto">
          <a:xfrm>
            <a:off x="1" y="6343703"/>
            <a:ext cx="1401288" cy="514296"/>
          </a:xfrm>
          <a:prstGeom prst="rect">
            <a:avLst/>
          </a:prstGeom>
          <a:noFill/>
          <a:ln w="9525">
            <a:noFill/>
            <a:miter lim="800000"/>
            <a:headEnd/>
            <a:tailEnd/>
          </a:ln>
        </p:spPr>
      </p:pic>
      <p:sp>
        <p:nvSpPr>
          <p:cNvPr id="9" name="TextBox 8"/>
          <p:cNvSpPr txBox="1"/>
          <p:nvPr userDrawn="1"/>
        </p:nvSpPr>
        <p:spPr>
          <a:xfrm>
            <a:off x="2090057" y="6472046"/>
            <a:ext cx="6151415" cy="276999"/>
          </a:xfrm>
          <a:prstGeom prst="rect">
            <a:avLst/>
          </a:prstGeom>
          <a:noFill/>
        </p:spPr>
        <p:txBody>
          <a:bodyPr wrap="square" rtlCol="0">
            <a:spAutoFit/>
          </a:bodyPr>
          <a:lstStyle/>
          <a:p>
            <a:r>
              <a:rPr lang="en-US" sz="1200" b="0" dirty="0" smtClean="0">
                <a:solidFill>
                  <a:schemeClr val="bg1">
                    <a:lumMod val="50000"/>
                  </a:schemeClr>
                </a:solidFill>
                <a:latin typeface="Calibri" pitchFamily="34" charset="0"/>
                <a:cs typeface="Calibri" pitchFamily="34" charset="0"/>
              </a:rPr>
              <a:t>© 2014, Cognizant Technology Solutions.     l      Cognizant Interactive      l      Confidential</a:t>
            </a:r>
            <a:endParaRPr lang="en-US" sz="1200" b="0" dirty="0">
              <a:solidFill>
                <a:schemeClr val="bg1">
                  <a:lumMod val="50000"/>
                </a:schemeClr>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710" r:id="rId1"/>
    <p:sldLayoutId id="2147483716" r:id="rId2"/>
    <p:sldLayoutId id="2147483715" r:id="rId3"/>
    <p:sldLayoutId id="2147483713" r:id="rId4"/>
    <p:sldLayoutId id="2147483718" r:id="rId5"/>
    <p:sldLayoutId id="2147483720" r:id="rId6"/>
    <p:sldLayoutId id="2147483725" r:id="rId7"/>
    <p:sldLayoutId id="2147483726" r:id="rId8"/>
    <p:sldLayoutId id="2147483724" r:id="rId9"/>
    <p:sldLayoutId id="2147483721" r:id="rId10"/>
    <p:sldLayoutId id="2147483722" r:id="rId11"/>
    <p:sldLayoutId id="2147483727" r:id="rId12"/>
    <p:sldLayoutId id="2147483728" r:id="rId13"/>
  </p:sldLayoutIdLst>
  <p:timing>
    <p:tnLst>
      <p:par>
        <p:cTn id="1" dur="indefinite" restart="never" nodeType="tmRoot"/>
      </p:par>
    </p:tnLst>
  </p:timing>
  <p:hf hdr="0" dt="0"/>
  <p:txStyles>
    <p:titleStyle>
      <a:lvl1pPr algn="l" rtl="0" eaLnBrk="0" fontAlgn="base" hangingPunct="0">
        <a:spcBef>
          <a:spcPct val="0"/>
        </a:spcBef>
        <a:spcAft>
          <a:spcPct val="0"/>
        </a:spcAft>
        <a:defRPr sz="2400" b="1">
          <a:solidFill>
            <a:srgbClr val="2D80CB"/>
          </a:solidFill>
          <a:latin typeface="Calibri" pitchFamily="34" charset="0"/>
          <a:ea typeface="+mj-ea"/>
          <a:cs typeface="Calibri" pitchFamily="34" charset="0"/>
        </a:defRPr>
      </a:lvl1pPr>
      <a:lvl2pPr algn="l" rtl="0" eaLnBrk="0" fontAlgn="base" hangingPunct="0">
        <a:spcBef>
          <a:spcPct val="0"/>
        </a:spcBef>
        <a:spcAft>
          <a:spcPct val="0"/>
        </a:spcAft>
        <a:defRPr sz="2400" b="1">
          <a:solidFill>
            <a:srgbClr val="404040"/>
          </a:solidFill>
          <a:latin typeface="Arial" pitchFamily="34" charset="0"/>
          <a:cs typeface="Arial" pitchFamily="34" charset="0"/>
        </a:defRPr>
      </a:lvl2pPr>
      <a:lvl3pPr algn="l" rtl="0" eaLnBrk="0" fontAlgn="base" hangingPunct="0">
        <a:spcBef>
          <a:spcPct val="0"/>
        </a:spcBef>
        <a:spcAft>
          <a:spcPct val="0"/>
        </a:spcAft>
        <a:defRPr sz="2400" b="1">
          <a:solidFill>
            <a:srgbClr val="404040"/>
          </a:solidFill>
          <a:latin typeface="Arial" pitchFamily="34" charset="0"/>
          <a:cs typeface="Arial" pitchFamily="34" charset="0"/>
        </a:defRPr>
      </a:lvl3pPr>
      <a:lvl4pPr algn="l" rtl="0" eaLnBrk="0" fontAlgn="base" hangingPunct="0">
        <a:spcBef>
          <a:spcPct val="0"/>
        </a:spcBef>
        <a:spcAft>
          <a:spcPct val="0"/>
        </a:spcAft>
        <a:defRPr sz="2400" b="1">
          <a:solidFill>
            <a:srgbClr val="404040"/>
          </a:solidFill>
          <a:latin typeface="Arial" pitchFamily="34" charset="0"/>
          <a:cs typeface="Arial" pitchFamily="34" charset="0"/>
        </a:defRPr>
      </a:lvl4pPr>
      <a:lvl5pPr algn="l" rtl="0" eaLnBrk="0" fontAlgn="base" hangingPunct="0">
        <a:spcBef>
          <a:spcPct val="0"/>
        </a:spcBef>
        <a:spcAft>
          <a:spcPct val="0"/>
        </a:spcAft>
        <a:defRPr sz="2400" b="1">
          <a:solidFill>
            <a:srgbClr val="404040"/>
          </a:solidFill>
          <a:latin typeface="Arial" pitchFamily="34" charset="0"/>
          <a:cs typeface="Arial" pitchFamily="34" charset="0"/>
        </a:defRPr>
      </a:lvl5pPr>
      <a:lvl6pPr marL="457200" algn="l" rtl="0" fontAlgn="base">
        <a:spcBef>
          <a:spcPct val="0"/>
        </a:spcBef>
        <a:spcAft>
          <a:spcPct val="0"/>
        </a:spcAft>
        <a:defRPr sz="2400">
          <a:solidFill>
            <a:srgbClr val="008BBC"/>
          </a:solidFill>
          <a:latin typeface="Verdana" pitchFamily="34" charset="0"/>
        </a:defRPr>
      </a:lvl6pPr>
      <a:lvl7pPr marL="914400" algn="l" rtl="0" fontAlgn="base">
        <a:spcBef>
          <a:spcPct val="0"/>
        </a:spcBef>
        <a:spcAft>
          <a:spcPct val="0"/>
        </a:spcAft>
        <a:defRPr sz="2400">
          <a:solidFill>
            <a:srgbClr val="008BBC"/>
          </a:solidFill>
          <a:latin typeface="Verdana" pitchFamily="34" charset="0"/>
        </a:defRPr>
      </a:lvl7pPr>
      <a:lvl8pPr marL="1371600" algn="l" rtl="0" fontAlgn="base">
        <a:spcBef>
          <a:spcPct val="0"/>
        </a:spcBef>
        <a:spcAft>
          <a:spcPct val="0"/>
        </a:spcAft>
        <a:defRPr sz="2400">
          <a:solidFill>
            <a:srgbClr val="008BBC"/>
          </a:solidFill>
          <a:latin typeface="Verdana" pitchFamily="34" charset="0"/>
        </a:defRPr>
      </a:lvl8pPr>
      <a:lvl9pPr marL="1828800" algn="l" rtl="0" fontAlgn="base">
        <a:spcBef>
          <a:spcPct val="0"/>
        </a:spcBef>
        <a:spcAft>
          <a:spcPct val="0"/>
        </a:spcAft>
        <a:defRPr sz="2400">
          <a:solidFill>
            <a:srgbClr val="008BBC"/>
          </a:solidFill>
          <a:latin typeface="Verdana" pitchFamily="34" charset="0"/>
        </a:defRPr>
      </a:lvl9pPr>
    </p:titleStyle>
    <p:bodyStyle>
      <a:lvl1pPr marL="225425" indent="-225425" algn="l" rtl="0" eaLnBrk="0" fontAlgn="base" hangingPunct="0">
        <a:spcBef>
          <a:spcPct val="20000"/>
        </a:spcBef>
        <a:spcAft>
          <a:spcPct val="0"/>
        </a:spcAft>
        <a:buClr>
          <a:srgbClr val="3399FF"/>
        </a:buClr>
        <a:buFont typeface="Wingdings" pitchFamily="2" charset="2"/>
        <a:buChar char="§"/>
        <a:defRPr sz="1800" baseline="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lr>
          <a:srgbClr val="DF7A1C"/>
        </a:buClr>
        <a:buChar char="»"/>
        <a:defRPr sz="160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har char="•"/>
        <a:defRPr sz="140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har char="–"/>
        <a:defRPr sz="12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har char="»"/>
        <a:defRPr sz="1200">
          <a:solidFill>
            <a:schemeClr val="tx1"/>
          </a:solidFill>
          <a:latin typeface="Calibri" pitchFamily="34" charset="0"/>
          <a:cs typeface="Calibri"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7" Type="http://schemas.openxmlformats.org/officeDocument/2006/relationships/diagramData" Target="../diagrams/data26.xml"/><Relationship Id="rId21" Type="http://schemas.microsoft.com/office/2007/relationships/diagramDrawing" Target="../diagrams/drawing6.xml"/><Relationship Id="rId42" Type="http://schemas.openxmlformats.org/officeDocument/2006/relationships/diagramData" Target="../diagrams/data11.xml"/><Relationship Id="rId63" Type="http://schemas.openxmlformats.org/officeDocument/2006/relationships/diagramLayout" Target="../diagrams/layout15.xml"/><Relationship Id="rId84" Type="http://schemas.openxmlformats.org/officeDocument/2006/relationships/diagramQuickStyle" Target="../diagrams/quickStyle19.xml"/><Relationship Id="rId138" Type="http://schemas.openxmlformats.org/officeDocument/2006/relationships/diagramLayout" Target="../diagrams/layout30.xml"/><Relationship Id="rId159" Type="http://schemas.openxmlformats.org/officeDocument/2006/relationships/diagramQuickStyle" Target="../diagrams/quickStyle34.xml"/><Relationship Id="rId170" Type="http://schemas.openxmlformats.org/officeDocument/2006/relationships/diagramColors" Target="../diagrams/colors36.xml"/><Relationship Id="rId191" Type="http://schemas.microsoft.com/office/2007/relationships/diagramDrawing" Target="../diagrams/drawing40.xml"/><Relationship Id="rId205" Type="http://schemas.openxmlformats.org/officeDocument/2006/relationships/diagramColors" Target="../diagrams/colors43.xml"/><Relationship Id="rId107" Type="http://schemas.openxmlformats.org/officeDocument/2006/relationships/diagramData" Target="../diagrams/data24.xml"/><Relationship Id="rId11" Type="http://schemas.microsoft.com/office/2007/relationships/diagramDrawing" Target="../diagrams/drawing4.xml"/><Relationship Id="rId32" Type="http://schemas.openxmlformats.org/officeDocument/2006/relationships/diagramData" Target="../diagrams/data9.xml"/><Relationship Id="rId53" Type="http://schemas.openxmlformats.org/officeDocument/2006/relationships/diagramLayout" Target="../diagrams/layout13.xml"/><Relationship Id="rId74" Type="http://schemas.openxmlformats.org/officeDocument/2006/relationships/diagramQuickStyle" Target="../diagrams/quickStyle17.xml"/><Relationship Id="rId128" Type="http://schemas.openxmlformats.org/officeDocument/2006/relationships/diagramLayout" Target="../diagrams/layout28.xml"/><Relationship Id="rId149" Type="http://schemas.openxmlformats.org/officeDocument/2006/relationships/diagramQuickStyle" Target="../diagrams/quickStyle32.xml"/><Relationship Id="rId5" Type="http://schemas.openxmlformats.org/officeDocument/2006/relationships/diagramColors" Target="../diagrams/colors3.xml"/><Relationship Id="rId90" Type="http://schemas.openxmlformats.org/officeDocument/2006/relationships/diagramColors" Target="../diagrams/colors20.xml"/><Relationship Id="rId95" Type="http://schemas.openxmlformats.org/officeDocument/2006/relationships/diagramColors" Target="../diagrams/colors21.xml"/><Relationship Id="rId160" Type="http://schemas.openxmlformats.org/officeDocument/2006/relationships/diagramColors" Target="../diagrams/colors34.xml"/><Relationship Id="rId165" Type="http://schemas.openxmlformats.org/officeDocument/2006/relationships/diagramColors" Target="../diagrams/colors35.xml"/><Relationship Id="rId181" Type="http://schemas.microsoft.com/office/2007/relationships/diagramDrawing" Target="../diagrams/drawing38.xml"/><Relationship Id="rId186" Type="http://schemas.microsoft.com/office/2007/relationships/diagramDrawing" Target="../diagrams/drawing39.xml"/><Relationship Id="rId216" Type="http://schemas.microsoft.com/office/2007/relationships/diagramDrawing" Target="../diagrams/drawing45.xml"/><Relationship Id="rId211" Type="http://schemas.microsoft.com/office/2007/relationships/diagramDrawing" Target="../diagrams/drawing44.xml"/><Relationship Id="rId22" Type="http://schemas.openxmlformats.org/officeDocument/2006/relationships/diagramData" Target="../diagrams/data7.xml"/><Relationship Id="rId27" Type="http://schemas.openxmlformats.org/officeDocument/2006/relationships/diagramData" Target="../diagrams/data8.xml"/><Relationship Id="rId43" Type="http://schemas.openxmlformats.org/officeDocument/2006/relationships/diagramLayout" Target="../diagrams/layout11.xml"/><Relationship Id="rId48" Type="http://schemas.openxmlformats.org/officeDocument/2006/relationships/diagramLayout" Target="../diagrams/layout12.xml"/><Relationship Id="rId64" Type="http://schemas.openxmlformats.org/officeDocument/2006/relationships/diagramQuickStyle" Target="../diagrams/quickStyle15.xml"/><Relationship Id="rId69" Type="http://schemas.openxmlformats.org/officeDocument/2006/relationships/diagramQuickStyle" Target="../diagrams/quickStyle16.xml"/><Relationship Id="rId113" Type="http://schemas.openxmlformats.org/officeDocument/2006/relationships/diagramLayout" Target="../diagrams/layout25.xml"/><Relationship Id="rId118" Type="http://schemas.openxmlformats.org/officeDocument/2006/relationships/diagramLayout" Target="../diagrams/layout26.xml"/><Relationship Id="rId134" Type="http://schemas.openxmlformats.org/officeDocument/2006/relationships/diagramQuickStyle" Target="../diagrams/quickStyle29.xml"/><Relationship Id="rId139" Type="http://schemas.openxmlformats.org/officeDocument/2006/relationships/diagramQuickStyle" Target="../diagrams/quickStyle30.xml"/><Relationship Id="rId80" Type="http://schemas.openxmlformats.org/officeDocument/2006/relationships/diagramColors" Target="../diagrams/colors18.xml"/><Relationship Id="rId85" Type="http://schemas.openxmlformats.org/officeDocument/2006/relationships/diagramColors" Target="../diagrams/colors19.xml"/><Relationship Id="rId150" Type="http://schemas.openxmlformats.org/officeDocument/2006/relationships/diagramColors" Target="../diagrams/colors32.xml"/><Relationship Id="rId155" Type="http://schemas.openxmlformats.org/officeDocument/2006/relationships/diagramColors" Target="../diagrams/colors33.xml"/><Relationship Id="rId171" Type="http://schemas.microsoft.com/office/2007/relationships/diagramDrawing" Target="../diagrams/drawing36.xml"/><Relationship Id="rId176" Type="http://schemas.microsoft.com/office/2007/relationships/diagramDrawing" Target="../diagrams/drawing37.xml"/><Relationship Id="rId192" Type="http://schemas.openxmlformats.org/officeDocument/2006/relationships/diagramData" Target="../diagrams/data41.xml"/><Relationship Id="rId197" Type="http://schemas.openxmlformats.org/officeDocument/2006/relationships/diagramData" Target="../diagrams/data42.xml"/><Relationship Id="rId206" Type="http://schemas.microsoft.com/office/2007/relationships/diagramDrawing" Target="../diagrams/drawing43.xml"/><Relationship Id="rId201" Type="http://schemas.microsoft.com/office/2007/relationships/diagramDrawing" Target="../diagrams/drawing42.xml"/><Relationship Id="rId12" Type="http://schemas.openxmlformats.org/officeDocument/2006/relationships/diagramData" Target="../diagrams/data5.xml"/><Relationship Id="rId17" Type="http://schemas.openxmlformats.org/officeDocument/2006/relationships/diagramData" Target="../diagrams/data6.xml"/><Relationship Id="rId33" Type="http://schemas.openxmlformats.org/officeDocument/2006/relationships/diagramLayout" Target="../diagrams/layout9.xml"/><Relationship Id="rId38" Type="http://schemas.openxmlformats.org/officeDocument/2006/relationships/diagramLayout" Target="../diagrams/layout10.xml"/><Relationship Id="rId59" Type="http://schemas.openxmlformats.org/officeDocument/2006/relationships/diagramQuickStyle" Target="../diagrams/quickStyle14.xml"/><Relationship Id="rId103" Type="http://schemas.openxmlformats.org/officeDocument/2006/relationships/diagramLayout" Target="../diagrams/layout23.xml"/><Relationship Id="rId108" Type="http://schemas.openxmlformats.org/officeDocument/2006/relationships/diagramLayout" Target="../diagrams/layout24.xml"/><Relationship Id="rId124" Type="http://schemas.openxmlformats.org/officeDocument/2006/relationships/diagramQuickStyle" Target="../diagrams/quickStyle27.xml"/><Relationship Id="rId129" Type="http://schemas.openxmlformats.org/officeDocument/2006/relationships/diagramQuickStyle" Target="../diagrams/quickStyle28.xml"/><Relationship Id="rId54" Type="http://schemas.openxmlformats.org/officeDocument/2006/relationships/diagramQuickStyle" Target="../diagrams/quickStyle13.xml"/><Relationship Id="rId70" Type="http://schemas.openxmlformats.org/officeDocument/2006/relationships/diagramColors" Target="../diagrams/colors16.xml"/><Relationship Id="rId75" Type="http://schemas.openxmlformats.org/officeDocument/2006/relationships/diagramColors" Target="../diagrams/colors17.xml"/><Relationship Id="rId91" Type="http://schemas.microsoft.com/office/2007/relationships/diagramDrawing" Target="../diagrams/drawing20.xml"/><Relationship Id="rId96" Type="http://schemas.microsoft.com/office/2007/relationships/diagramDrawing" Target="../diagrams/drawing21.xml"/><Relationship Id="rId140" Type="http://schemas.openxmlformats.org/officeDocument/2006/relationships/diagramColors" Target="../diagrams/colors30.xml"/><Relationship Id="rId145" Type="http://schemas.openxmlformats.org/officeDocument/2006/relationships/diagramColors" Target="../diagrams/colors31.xml"/><Relationship Id="rId161" Type="http://schemas.microsoft.com/office/2007/relationships/diagramDrawing" Target="../diagrams/drawing34.xml"/><Relationship Id="rId166" Type="http://schemas.microsoft.com/office/2007/relationships/diagramDrawing" Target="../diagrams/drawing35.xml"/><Relationship Id="rId182" Type="http://schemas.openxmlformats.org/officeDocument/2006/relationships/diagramData" Target="../diagrams/data39.xml"/><Relationship Id="rId187" Type="http://schemas.openxmlformats.org/officeDocument/2006/relationships/diagramData" Target="../diagrams/data40.xml"/><Relationship Id="rId217"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3.xml"/><Relationship Id="rId212" Type="http://schemas.openxmlformats.org/officeDocument/2006/relationships/diagramData" Target="../diagrams/data45.xml"/><Relationship Id="rId23" Type="http://schemas.openxmlformats.org/officeDocument/2006/relationships/diagramLayout" Target="../diagrams/layout7.xml"/><Relationship Id="rId28" Type="http://schemas.openxmlformats.org/officeDocument/2006/relationships/diagramLayout" Target="../diagrams/layout8.xml"/><Relationship Id="rId49" Type="http://schemas.openxmlformats.org/officeDocument/2006/relationships/diagramQuickStyle" Target="../diagrams/quickStyle12.xml"/><Relationship Id="rId114" Type="http://schemas.openxmlformats.org/officeDocument/2006/relationships/diagramQuickStyle" Target="../diagrams/quickStyle25.xml"/><Relationship Id="rId119" Type="http://schemas.openxmlformats.org/officeDocument/2006/relationships/diagramQuickStyle" Target="../diagrams/quickStyle26.xml"/><Relationship Id="rId44" Type="http://schemas.openxmlformats.org/officeDocument/2006/relationships/diagramQuickStyle" Target="../diagrams/quickStyle11.xml"/><Relationship Id="rId60" Type="http://schemas.openxmlformats.org/officeDocument/2006/relationships/diagramColors" Target="../diagrams/colors14.xml"/><Relationship Id="rId65" Type="http://schemas.openxmlformats.org/officeDocument/2006/relationships/diagramColors" Target="../diagrams/colors15.xml"/><Relationship Id="rId81" Type="http://schemas.microsoft.com/office/2007/relationships/diagramDrawing" Target="../diagrams/drawing18.xml"/><Relationship Id="rId86" Type="http://schemas.microsoft.com/office/2007/relationships/diagramDrawing" Target="../diagrams/drawing19.xml"/><Relationship Id="rId130" Type="http://schemas.openxmlformats.org/officeDocument/2006/relationships/diagramColors" Target="../diagrams/colors28.xml"/><Relationship Id="rId135" Type="http://schemas.openxmlformats.org/officeDocument/2006/relationships/diagramColors" Target="../diagrams/colors29.xml"/><Relationship Id="rId151" Type="http://schemas.microsoft.com/office/2007/relationships/diagramDrawing" Target="../diagrams/drawing32.xml"/><Relationship Id="rId156" Type="http://schemas.microsoft.com/office/2007/relationships/diagramDrawing" Target="../diagrams/drawing33.xml"/><Relationship Id="rId177" Type="http://schemas.openxmlformats.org/officeDocument/2006/relationships/diagramData" Target="../diagrams/data38.xml"/><Relationship Id="rId198" Type="http://schemas.openxmlformats.org/officeDocument/2006/relationships/diagramLayout" Target="../diagrams/layout42.xml"/><Relationship Id="rId172" Type="http://schemas.openxmlformats.org/officeDocument/2006/relationships/diagramData" Target="../diagrams/data37.xml"/><Relationship Id="rId193" Type="http://schemas.openxmlformats.org/officeDocument/2006/relationships/diagramLayout" Target="../diagrams/layout41.xml"/><Relationship Id="rId202" Type="http://schemas.openxmlformats.org/officeDocument/2006/relationships/diagramData" Target="../diagrams/data43.xml"/><Relationship Id="rId207" Type="http://schemas.openxmlformats.org/officeDocument/2006/relationships/diagramData" Target="../diagrams/data44.xml"/><Relationship Id="rId13" Type="http://schemas.openxmlformats.org/officeDocument/2006/relationships/diagramLayout" Target="../diagrams/layout5.xml"/><Relationship Id="rId18" Type="http://schemas.openxmlformats.org/officeDocument/2006/relationships/diagramLayout" Target="../diagrams/layout6.xml"/><Relationship Id="rId39" Type="http://schemas.openxmlformats.org/officeDocument/2006/relationships/diagramQuickStyle" Target="../diagrams/quickStyle10.xml"/><Relationship Id="rId109" Type="http://schemas.openxmlformats.org/officeDocument/2006/relationships/diagramQuickStyle" Target="../diagrams/quickStyle24.xml"/><Relationship Id="rId34" Type="http://schemas.openxmlformats.org/officeDocument/2006/relationships/diagramQuickStyle" Target="../diagrams/quickStyle9.xml"/><Relationship Id="rId50" Type="http://schemas.openxmlformats.org/officeDocument/2006/relationships/diagramColors" Target="../diagrams/colors12.xml"/><Relationship Id="rId55" Type="http://schemas.openxmlformats.org/officeDocument/2006/relationships/diagramColors" Target="../diagrams/colors13.xml"/><Relationship Id="rId76" Type="http://schemas.microsoft.com/office/2007/relationships/diagramDrawing" Target="../diagrams/drawing17.xml"/><Relationship Id="rId97" Type="http://schemas.openxmlformats.org/officeDocument/2006/relationships/diagramData" Target="../diagrams/data22.xml"/><Relationship Id="rId104" Type="http://schemas.openxmlformats.org/officeDocument/2006/relationships/diagramQuickStyle" Target="../diagrams/quickStyle23.xml"/><Relationship Id="rId120" Type="http://schemas.openxmlformats.org/officeDocument/2006/relationships/diagramColors" Target="../diagrams/colors26.xml"/><Relationship Id="rId125" Type="http://schemas.openxmlformats.org/officeDocument/2006/relationships/diagramColors" Target="../diagrams/colors27.xml"/><Relationship Id="rId141" Type="http://schemas.microsoft.com/office/2007/relationships/diagramDrawing" Target="../diagrams/drawing30.xml"/><Relationship Id="rId146" Type="http://schemas.microsoft.com/office/2007/relationships/diagramDrawing" Target="../diagrams/drawing31.xml"/><Relationship Id="rId167" Type="http://schemas.openxmlformats.org/officeDocument/2006/relationships/diagramData" Target="../diagrams/data36.xml"/><Relationship Id="rId188" Type="http://schemas.openxmlformats.org/officeDocument/2006/relationships/diagramLayout" Target="../diagrams/layout40.xml"/><Relationship Id="rId7" Type="http://schemas.openxmlformats.org/officeDocument/2006/relationships/diagramData" Target="../diagrams/data4.xml"/><Relationship Id="rId71" Type="http://schemas.microsoft.com/office/2007/relationships/diagramDrawing" Target="../diagrams/drawing16.xml"/><Relationship Id="rId92" Type="http://schemas.openxmlformats.org/officeDocument/2006/relationships/diagramData" Target="../diagrams/data21.xml"/><Relationship Id="rId162" Type="http://schemas.openxmlformats.org/officeDocument/2006/relationships/diagramData" Target="../diagrams/data35.xml"/><Relationship Id="rId183" Type="http://schemas.openxmlformats.org/officeDocument/2006/relationships/diagramLayout" Target="../diagrams/layout39.xml"/><Relationship Id="rId213" Type="http://schemas.openxmlformats.org/officeDocument/2006/relationships/diagramLayout" Target="../diagrams/layout45.xml"/><Relationship Id="rId218" Type="http://schemas.openxmlformats.org/officeDocument/2006/relationships/diagramLayout" Target="../diagrams/layout46.xml"/><Relationship Id="rId2" Type="http://schemas.openxmlformats.org/officeDocument/2006/relationships/diagramData" Target="../diagrams/data3.xml"/><Relationship Id="rId29" Type="http://schemas.openxmlformats.org/officeDocument/2006/relationships/diagramQuickStyle" Target="../diagrams/quickStyle8.xml"/><Relationship Id="rId24" Type="http://schemas.openxmlformats.org/officeDocument/2006/relationships/diagramQuickStyle" Target="../diagrams/quickStyle7.xml"/><Relationship Id="rId40" Type="http://schemas.openxmlformats.org/officeDocument/2006/relationships/diagramColors" Target="../diagrams/colors10.xml"/><Relationship Id="rId45" Type="http://schemas.openxmlformats.org/officeDocument/2006/relationships/diagramColors" Target="../diagrams/colors11.xml"/><Relationship Id="rId66" Type="http://schemas.microsoft.com/office/2007/relationships/diagramDrawing" Target="../diagrams/drawing15.xml"/><Relationship Id="rId87" Type="http://schemas.openxmlformats.org/officeDocument/2006/relationships/diagramData" Target="../diagrams/data20.xml"/><Relationship Id="rId110" Type="http://schemas.openxmlformats.org/officeDocument/2006/relationships/diagramColors" Target="../diagrams/colors24.xml"/><Relationship Id="rId115" Type="http://schemas.openxmlformats.org/officeDocument/2006/relationships/diagramColors" Target="../diagrams/colors25.xml"/><Relationship Id="rId131" Type="http://schemas.microsoft.com/office/2007/relationships/diagramDrawing" Target="../diagrams/drawing28.xml"/><Relationship Id="rId136" Type="http://schemas.microsoft.com/office/2007/relationships/diagramDrawing" Target="../diagrams/drawing29.xml"/><Relationship Id="rId157" Type="http://schemas.openxmlformats.org/officeDocument/2006/relationships/diagramData" Target="../diagrams/data34.xml"/><Relationship Id="rId178" Type="http://schemas.openxmlformats.org/officeDocument/2006/relationships/diagramLayout" Target="../diagrams/layout38.xml"/><Relationship Id="rId61" Type="http://schemas.microsoft.com/office/2007/relationships/diagramDrawing" Target="../diagrams/drawing14.xml"/><Relationship Id="rId82" Type="http://schemas.openxmlformats.org/officeDocument/2006/relationships/diagramData" Target="../diagrams/data19.xml"/><Relationship Id="rId152" Type="http://schemas.openxmlformats.org/officeDocument/2006/relationships/diagramData" Target="../diagrams/data33.xml"/><Relationship Id="rId173" Type="http://schemas.openxmlformats.org/officeDocument/2006/relationships/diagramLayout" Target="../diagrams/layout37.xml"/><Relationship Id="rId194" Type="http://schemas.openxmlformats.org/officeDocument/2006/relationships/diagramQuickStyle" Target="../diagrams/quickStyle41.xml"/><Relationship Id="rId199" Type="http://schemas.openxmlformats.org/officeDocument/2006/relationships/diagramQuickStyle" Target="../diagrams/quickStyle42.xml"/><Relationship Id="rId203" Type="http://schemas.openxmlformats.org/officeDocument/2006/relationships/diagramLayout" Target="../diagrams/layout43.xml"/><Relationship Id="rId208" Type="http://schemas.openxmlformats.org/officeDocument/2006/relationships/diagramLayout" Target="../diagrams/layout44.xml"/><Relationship Id="rId19" Type="http://schemas.openxmlformats.org/officeDocument/2006/relationships/diagramQuickStyle" Target="../diagrams/quickStyle6.xml"/><Relationship Id="rId14" Type="http://schemas.openxmlformats.org/officeDocument/2006/relationships/diagramQuickStyle" Target="../diagrams/quickStyle5.xml"/><Relationship Id="rId30" Type="http://schemas.openxmlformats.org/officeDocument/2006/relationships/diagramColors" Target="../diagrams/colors8.xml"/><Relationship Id="rId35" Type="http://schemas.openxmlformats.org/officeDocument/2006/relationships/diagramColors" Target="../diagrams/colors9.xml"/><Relationship Id="rId56" Type="http://schemas.microsoft.com/office/2007/relationships/diagramDrawing" Target="../diagrams/drawing13.xml"/><Relationship Id="rId77" Type="http://schemas.openxmlformats.org/officeDocument/2006/relationships/diagramData" Target="../diagrams/data18.xml"/><Relationship Id="rId100" Type="http://schemas.openxmlformats.org/officeDocument/2006/relationships/diagramColors" Target="../diagrams/colors22.xml"/><Relationship Id="rId105" Type="http://schemas.openxmlformats.org/officeDocument/2006/relationships/diagramColors" Target="../diagrams/colors23.xml"/><Relationship Id="rId126" Type="http://schemas.microsoft.com/office/2007/relationships/diagramDrawing" Target="../diagrams/drawing27.xml"/><Relationship Id="rId147" Type="http://schemas.openxmlformats.org/officeDocument/2006/relationships/diagramData" Target="../diagrams/data32.xml"/><Relationship Id="rId168" Type="http://schemas.openxmlformats.org/officeDocument/2006/relationships/diagramLayout" Target="../diagrams/layout36.xml"/><Relationship Id="rId8" Type="http://schemas.openxmlformats.org/officeDocument/2006/relationships/diagramLayout" Target="../diagrams/layout4.xml"/><Relationship Id="rId51" Type="http://schemas.microsoft.com/office/2007/relationships/diagramDrawing" Target="../diagrams/drawing12.xml"/><Relationship Id="rId72" Type="http://schemas.openxmlformats.org/officeDocument/2006/relationships/diagramData" Target="../diagrams/data17.xml"/><Relationship Id="rId93" Type="http://schemas.openxmlformats.org/officeDocument/2006/relationships/diagramLayout" Target="../diagrams/layout21.xml"/><Relationship Id="rId98" Type="http://schemas.openxmlformats.org/officeDocument/2006/relationships/diagramLayout" Target="../diagrams/layout22.xml"/><Relationship Id="rId121" Type="http://schemas.microsoft.com/office/2007/relationships/diagramDrawing" Target="../diagrams/drawing26.xml"/><Relationship Id="rId142" Type="http://schemas.openxmlformats.org/officeDocument/2006/relationships/diagramData" Target="../diagrams/data31.xml"/><Relationship Id="rId163" Type="http://schemas.openxmlformats.org/officeDocument/2006/relationships/diagramLayout" Target="../diagrams/layout35.xml"/><Relationship Id="rId184" Type="http://schemas.openxmlformats.org/officeDocument/2006/relationships/diagramQuickStyle" Target="../diagrams/quickStyle39.xml"/><Relationship Id="rId189" Type="http://schemas.openxmlformats.org/officeDocument/2006/relationships/diagramQuickStyle" Target="../diagrams/quickStyle40.xml"/><Relationship Id="rId219" Type="http://schemas.openxmlformats.org/officeDocument/2006/relationships/diagramQuickStyle" Target="../diagrams/quickStyle46.xml"/><Relationship Id="rId3" Type="http://schemas.openxmlformats.org/officeDocument/2006/relationships/diagramLayout" Target="../diagrams/layout3.xml"/><Relationship Id="rId214" Type="http://schemas.openxmlformats.org/officeDocument/2006/relationships/diagramQuickStyle" Target="../diagrams/quickStyle45.xml"/><Relationship Id="rId25" Type="http://schemas.openxmlformats.org/officeDocument/2006/relationships/diagramColors" Target="../diagrams/colors7.xml"/><Relationship Id="rId46" Type="http://schemas.microsoft.com/office/2007/relationships/diagramDrawing" Target="../diagrams/drawing11.xml"/><Relationship Id="rId67" Type="http://schemas.openxmlformats.org/officeDocument/2006/relationships/diagramData" Target="../diagrams/data16.xml"/><Relationship Id="rId116" Type="http://schemas.microsoft.com/office/2007/relationships/diagramDrawing" Target="../diagrams/drawing25.xml"/><Relationship Id="rId137" Type="http://schemas.openxmlformats.org/officeDocument/2006/relationships/diagramData" Target="../diagrams/data30.xml"/><Relationship Id="rId158" Type="http://schemas.openxmlformats.org/officeDocument/2006/relationships/diagramLayout" Target="../diagrams/layout34.xml"/><Relationship Id="rId20" Type="http://schemas.openxmlformats.org/officeDocument/2006/relationships/diagramColors" Target="../diagrams/colors6.xml"/><Relationship Id="rId41" Type="http://schemas.microsoft.com/office/2007/relationships/diagramDrawing" Target="../diagrams/drawing10.xml"/><Relationship Id="rId62" Type="http://schemas.openxmlformats.org/officeDocument/2006/relationships/diagramData" Target="../diagrams/data15.xml"/><Relationship Id="rId83" Type="http://schemas.openxmlformats.org/officeDocument/2006/relationships/diagramLayout" Target="../diagrams/layout19.xml"/><Relationship Id="rId88" Type="http://schemas.openxmlformats.org/officeDocument/2006/relationships/diagramLayout" Target="../diagrams/layout20.xml"/><Relationship Id="rId111" Type="http://schemas.microsoft.com/office/2007/relationships/diagramDrawing" Target="../diagrams/drawing24.xml"/><Relationship Id="rId132" Type="http://schemas.openxmlformats.org/officeDocument/2006/relationships/diagramData" Target="../diagrams/data29.xml"/><Relationship Id="rId153" Type="http://schemas.openxmlformats.org/officeDocument/2006/relationships/diagramLayout" Target="../diagrams/layout33.xml"/><Relationship Id="rId174" Type="http://schemas.openxmlformats.org/officeDocument/2006/relationships/diagramQuickStyle" Target="../diagrams/quickStyle37.xml"/><Relationship Id="rId179" Type="http://schemas.openxmlformats.org/officeDocument/2006/relationships/diagramQuickStyle" Target="../diagrams/quickStyle38.xml"/><Relationship Id="rId195" Type="http://schemas.openxmlformats.org/officeDocument/2006/relationships/diagramColors" Target="../diagrams/colors41.xml"/><Relationship Id="rId209" Type="http://schemas.openxmlformats.org/officeDocument/2006/relationships/diagramQuickStyle" Target="../diagrams/quickStyle44.xml"/><Relationship Id="rId190" Type="http://schemas.openxmlformats.org/officeDocument/2006/relationships/diagramColors" Target="../diagrams/colors40.xml"/><Relationship Id="rId204" Type="http://schemas.openxmlformats.org/officeDocument/2006/relationships/diagramQuickStyle" Target="../diagrams/quickStyle43.xml"/><Relationship Id="rId220" Type="http://schemas.openxmlformats.org/officeDocument/2006/relationships/diagramColors" Target="../diagrams/colors46.xml"/><Relationship Id="rId15" Type="http://schemas.openxmlformats.org/officeDocument/2006/relationships/diagramColors" Target="../diagrams/colors5.xml"/><Relationship Id="rId36" Type="http://schemas.microsoft.com/office/2007/relationships/diagramDrawing" Target="../diagrams/drawing9.xml"/><Relationship Id="rId57" Type="http://schemas.openxmlformats.org/officeDocument/2006/relationships/diagramData" Target="../diagrams/data14.xml"/><Relationship Id="rId106" Type="http://schemas.microsoft.com/office/2007/relationships/diagramDrawing" Target="../diagrams/drawing23.xml"/><Relationship Id="rId127" Type="http://schemas.openxmlformats.org/officeDocument/2006/relationships/diagramData" Target="../diagrams/data28.xml"/><Relationship Id="rId10" Type="http://schemas.openxmlformats.org/officeDocument/2006/relationships/diagramColors" Target="../diagrams/colors4.xml"/><Relationship Id="rId31" Type="http://schemas.microsoft.com/office/2007/relationships/diagramDrawing" Target="../diagrams/drawing8.xml"/><Relationship Id="rId52" Type="http://schemas.openxmlformats.org/officeDocument/2006/relationships/diagramData" Target="../diagrams/data13.xml"/><Relationship Id="rId73" Type="http://schemas.openxmlformats.org/officeDocument/2006/relationships/diagramLayout" Target="../diagrams/layout17.xml"/><Relationship Id="rId78" Type="http://schemas.openxmlformats.org/officeDocument/2006/relationships/diagramLayout" Target="../diagrams/layout18.xml"/><Relationship Id="rId94" Type="http://schemas.openxmlformats.org/officeDocument/2006/relationships/diagramQuickStyle" Target="../diagrams/quickStyle21.xml"/><Relationship Id="rId99" Type="http://schemas.openxmlformats.org/officeDocument/2006/relationships/diagramQuickStyle" Target="../diagrams/quickStyle22.xml"/><Relationship Id="rId101" Type="http://schemas.microsoft.com/office/2007/relationships/diagramDrawing" Target="../diagrams/drawing22.xml"/><Relationship Id="rId122" Type="http://schemas.openxmlformats.org/officeDocument/2006/relationships/diagramData" Target="../diagrams/data27.xml"/><Relationship Id="rId143" Type="http://schemas.openxmlformats.org/officeDocument/2006/relationships/diagramLayout" Target="../diagrams/layout31.xml"/><Relationship Id="rId148" Type="http://schemas.openxmlformats.org/officeDocument/2006/relationships/diagramLayout" Target="../diagrams/layout32.xml"/><Relationship Id="rId164" Type="http://schemas.openxmlformats.org/officeDocument/2006/relationships/diagramQuickStyle" Target="../diagrams/quickStyle35.xml"/><Relationship Id="rId169" Type="http://schemas.openxmlformats.org/officeDocument/2006/relationships/diagramQuickStyle" Target="../diagrams/quickStyle36.xml"/><Relationship Id="rId185" Type="http://schemas.openxmlformats.org/officeDocument/2006/relationships/diagramColors" Target="../diagrams/colors39.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80" Type="http://schemas.openxmlformats.org/officeDocument/2006/relationships/diagramColors" Target="../diagrams/colors38.xml"/><Relationship Id="rId210" Type="http://schemas.openxmlformats.org/officeDocument/2006/relationships/diagramColors" Target="../diagrams/colors44.xml"/><Relationship Id="rId215" Type="http://schemas.openxmlformats.org/officeDocument/2006/relationships/diagramColors" Target="../diagrams/colors45.xml"/><Relationship Id="rId26" Type="http://schemas.microsoft.com/office/2007/relationships/diagramDrawing" Target="../diagrams/drawing7.xml"/><Relationship Id="rId47" Type="http://schemas.openxmlformats.org/officeDocument/2006/relationships/diagramData" Target="../diagrams/data12.xml"/><Relationship Id="rId68" Type="http://schemas.openxmlformats.org/officeDocument/2006/relationships/diagramLayout" Target="../diagrams/layout16.xml"/><Relationship Id="rId89" Type="http://schemas.openxmlformats.org/officeDocument/2006/relationships/diagramQuickStyle" Target="../diagrams/quickStyle20.xml"/><Relationship Id="rId112" Type="http://schemas.openxmlformats.org/officeDocument/2006/relationships/diagramData" Target="../diagrams/data25.xml"/><Relationship Id="rId133" Type="http://schemas.openxmlformats.org/officeDocument/2006/relationships/diagramLayout" Target="../diagrams/layout29.xml"/><Relationship Id="rId154" Type="http://schemas.openxmlformats.org/officeDocument/2006/relationships/diagramQuickStyle" Target="../diagrams/quickStyle33.xml"/><Relationship Id="rId175" Type="http://schemas.openxmlformats.org/officeDocument/2006/relationships/diagramColors" Target="../diagrams/colors37.xml"/><Relationship Id="rId196" Type="http://schemas.microsoft.com/office/2007/relationships/diagramDrawing" Target="../diagrams/drawing41.xml"/><Relationship Id="rId200" Type="http://schemas.openxmlformats.org/officeDocument/2006/relationships/diagramColors" Target="../diagrams/colors42.xml"/><Relationship Id="rId16" Type="http://schemas.microsoft.com/office/2007/relationships/diagramDrawing" Target="../diagrams/drawing5.xml"/><Relationship Id="rId221" Type="http://schemas.microsoft.com/office/2007/relationships/diagramDrawing" Target="../diagrams/drawing46.xml"/><Relationship Id="rId37" Type="http://schemas.openxmlformats.org/officeDocument/2006/relationships/diagramData" Target="../diagrams/data10.xml"/><Relationship Id="rId58" Type="http://schemas.openxmlformats.org/officeDocument/2006/relationships/diagramLayout" Target="../diagrams/layout14.xml"/><Relationship Id="rId79" Type="http://schemas.openxmlformats.org/officeDocument/2006/relationships/diagramQuickStyle" Target="../diagrams/quickStyle18.xml"/><Relationship Id="rId102" Type="http://schemas.openxmlformats.org/officeDocument/2006/relationships/diagramData" Target="../diagrams/data23.xml"/><Relationship Id="rId123" Type="http://schemas.openxmlformats.org/officeDocument/2006/relationships/diagramLayout" Target="../diagrams/layout27.xml"/><Relationship Id="rId144" Type="http://schemas.openxmlformats.org/officeDocument/2006/relationships/diagramQuickStyle" Target="../diagrams/quickStyle31.xml"/></Relationships>
</file>

<file path=ppt/slides/_rels/slide16.xml.rels><?xml version="1.0" encoding="UTF-8" standalone="yes"?>
<Relationships xmlns="http://schemas.openxmlformats.org/package/2006/relationships"><Relationship Id="rId3" Type="http://schemas.openxmlformats.org/officeDocument/2006/relationships/hyperlink" Target="http://web.guidelines.gov.in/" TargetMode="External"/><Relationship Id="rId7" Type="http://schemas.openxmlformats.org/officeDocument/2006/relationships/hyperlink" Target="http://blog.powermapper.com/blog/post/Government-Accessibility-Standards.aspx" TargetMode="External"/><Relationship Id="rId2" Type="http://schemas.openxmlformats.org/officeDocument/2006/relationships/hyperlink" Target="http://www.hreoc.gov.au/disability_rights/standards/www_3/www_3.html" TargetMode="External"/><Relationship Id="rId1" Type="http://schemas.openxmlformats.org/officeDocument/2006/relationships/slideLayout" Target="../slideLayouts/slideLayout2.xml"/><Relationship Id="rId6" Type="http://schemas.openxmlformats.org/officeDocument/2006/relationships/hyperlink" Target="http://www.section508.gov/" TargetMode="External"/><Relationship Id="rId5" Type="http://schemas.openxmlformats.org/officeDocument/2006/relationships/hyperlink" Target="http://webarchive.nationalarchives.gov.uk/+/coi.gov.uk/guidance.php?page=129" TargetMode="External"/><Relationship Id="rId4" Type="http://schemas.openxmlformats.org/officeDocument/2006/relationships/hyperlink" Target="http://www.direct.gov.uk/en/DisabledPeople/RightsAndObligations/DisabilityRights/DG_4001068"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w3.org/TR/mobile-bp/" TargetMode="External"/><Relationship Id="rId2" Type="http://schemas.openxmlformats.org/officeDocument/2006/relationships/hyperlink" Target="http://www.w3.org/TR/WCAG/" TargetMode="External"/><Relationship Id="rId1" Type="http://schemas.openxmlformats.org/officeDocument/2006/relationships/slideLayout" Target="../slideLayouts/slideLayout2.xml"/><Relationship Id="rId5" Type="http://schemas.openxmlformats.org/officeDocument/2006/relationships/hyperlink" Target="http://www.w3.org/TR/WCAG20-TECHS/flash.html" TargetMode="External"/><Relationship Id="rId4" Type="http://schemas.openxmlformats.org/officeDocument/2006/relationships/hyperlink" Target="http://www.w3.org/WAI/GL/WCAG-PDF-TECHS/Overview.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slideLayout" Target="../slideLayouts/slideLayout2.xml"/><Relationship Id="rId7" Type="http://schemas.openxmlformats.org/officeDocument/2006/relationships/oleObject" Target="../embeddings/Microsoft_Word_97_-_2003_Document1.doc"/><Relationship Id="rId2" Type="http://schemas.openxmlformats.org/officeDocument/2006/relationships/audio" Target="file:///D:\Resources\Accessibility%20Training\Production\34-02-Informational-Interview-Referral-Formal.mp3" TargetMode="External"/><Relationship Id="rId1" Type="http://schemas.openxmlformats.org/officeDocument/2006/relationships/vmlDrawing" Target="../drawings/vmlDrawing1.vml"/><Relationship Id="rId6" Type="http://schemas.openxmlformats.org/officeDocument/2006/relationships/image" Target="../media/image39.png"/><Relationship Id="rId5" Type="http://schemas.openxmlformats.org/officeDocument/2006/relationships/hyperlink" Target="http://breakingintowallstreet.com/biws/sample-informational-interview/" TargetMode="External"/><Relationship Id="rId4" Type="http://schemas.openxmlformats.org/officeDocument/2006/relationships/notesSlide" Target="../notesSlides/notesSlide11.xml"/><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discover.com/company/corporate-responsibility/financial-education/index.html"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corporate.familydollar.com/pages/careers.aspx"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discover.com/online-banking/retirement/ira-income-limits.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orporate.familydollar.com/pages/careers.asp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hyperlink" Target="https://www.onlinesbi.com/retail/login.htm?whatfld=abt_ba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familydollar.com/pages/home.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familydollar.com/pages/home.aspx"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icicipruamc.com/Homepage.asp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corporate.familydollar.com/pages/contactus.aspx"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harmonyhpi.com/contactus/contactus/report"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jigsaw.w3.org/css-validator/" TargetMode="External"/><Relationship Id="rId2" Type="http://schemas.openxmlformats.org/officeDocument/2006/relationships/hyperlink" Target="http://validator.w3.org/" TargetMode="Externa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test.cita.illinois.edu/aria/"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dev.chromium.org/developers/design-documents/accessibilit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msdn.microsoft.com/en-us/library/cc891505(v=vs.85).aspx" TargetMode="External"/><Relationship Id="rId4" Type="http://schemas.openxmlformats.org/officeDocument/2006/relationships/hyperlink" Target="http://www.opera.com/docs/specs/presto28/wai-aria/roleattribute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www.unitedhealthgroup.com/" TargetMode="External"/><Relationship Id="rId2" Type="http://schemas.openxmlformats.org/officeDocument/2006/relationships/hyperlink" Target="http://www.nbcu.org/" TargetMode="External"/><Relationship Id="rId1" Type="http://schemas.openxmlformats.org/officeDocument/2006/relationships/slideLayout" Target="../slideLayouts/slideLayout2.xml"/><Relationship Id="rId4" Type="http://schemas.openxmlformats.org/officeDocument/2006/relationships/hyperlink" Target="http://www.medassets.com/Pages/Default.aspx"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mailto:AccessibilityLoB@cognizan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1759124" y="2067626"/>
            <a:ext cx="6818388" cy="1071047"/>
          </a:xfrm>
        </p:spPr>
        <p:txBody>
          <a:bodyPr/>
          <a:lstStyle/>
          <a:p>
            <a:r>
              <a:rPr lang="en-US" dirty="0" smtClean="0"/>
              <a:t>Web Accessibility 101</a:t>
            </a:r>
            <a:endParaRPr lang="en-US" b="0" dirty="0"/>
          </a:p>
        </p:txBody>
      </p:sp>
      <p:sp>
        <p:nvSpPr>
          <p:cNvPr id="10" name="Subtitle 9"/>
          <p:cNvSpPr>
            <a:spLocks noGrp="1"/>
          </p:cNvSpPr>
          <p:nvPr>
            <p:ph type="subTitle" sz="quarter" idx="1"/>
          </p:nvPr>
        </p:nvSpPr>
        <p:spPr>
          <a:xfrm>
            <a:off x="1749439" y="4072043"/>
            <a:ext cx="5613176" cy="813816"/>
          </a:xfrm>
        </p:spPr>
        <p:txBody>
          <a:bodyPr/>
          <a:lstStyle/>
          <a:p>
            <a:pPr marL="0" indent="0">
              <a:buNone/>
            </a:pPr>
            <a:r>
              <a:rPr lang="en-US" dirty="0" smtClean="0"/>
              <a:t>Accessibility CoE | Cognizant Technology Solutions</a:t>
            </a:r>
          </a:p>
        </p:txBody>
      </p:sp>
      <p:cxnSp>
        <p:nvCxnSpPr>
          <p:cNvPr id="7" name="Straight Connector 6"/>
          <p:cNvCxnSpPr/>
          <p:nvPr/>
        </p:nvCxnSpPr>
        <p:spPr>
          <a:xfrm flipV="1">
            <a:off x="1749439" y="2574666"/>
            <a:ext cx="5860456" cy="117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4" descr="D:\Accessibility CoE\Logo\logo_new_white_new.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749439" y="2649873"/>
            <a:ext cx="3297436" cy="1301619"/>
          </a:xfrm>
          <a:prstGeom prst="rect">
            <a:avLst/>
          </a:prstGeom>
          <a:noFill/>
          <a:ln>
            <a:noFill/>
          </a:ln>
        </p:spPr>
      </p:pic>
    </p:spTree>
    <p:extLst>
      <p:ext uri="{BB962C8B-B14F-4D97-AF65-F5344CB8AC3E}">
        <p14:creationId xmlns:p14="http://schemas.microsoft.com/office/powerpoint/2010/main" val="34917536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z="1200" smtClean="0"/>
              <a:pPr>
                <a:defRPr/>
              </a:pPr>
              <a:t>10</a:t>
            </a:fld>
            <a:endParaRPr lang="en-US" sz="1200"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Types of Assistive Technology for Web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48724148"/>
              </p:ext>
            </p:extLst>
          </p:nvPr>
        </p:nvGraphicFramePr>
        <p:xfrm>
          <a:off x="394852" y="684414"/>
          <a:ext cx="8520546" cy="5762799"/>
        </p:xfrm>
        <a:graphic>
          <a:graphicData uri="http://schemas.openxmlformats.org/drawingml/2006/table">
            <a:tbl>
              <a:tblPr firstRow="1" bandRow="1">
                <a:tableStyleId>{5C22544A-7EE6-4342-B048-85BDC9FD1C3A}</a:tableStyleId>
              </a:tblPr>
              <a:tblGrid>
                <a:gridCol w="2524993"/>
                <a:gridCol w="4644737"/>
                <a:gridCol w="1350816"/>
              </a:tblGrid>
              <a:tr h="261159">
                <a:tc>
                  <a:txBody>
                    <a:bodyPr/>
                    <a:lstStyle/>
                    <a:p>
                      <a:r>
                        <a:rPr lang="en-US" sz="1100" b="0" dirty="0" smtClean="0">
                          <a:latin typeface="Calibri" pitchFamily="34" charset="0"/>
                        </a:rPr>
                        <a:t>Impairment</a:t>
                      </a:r>
                      <a:endParaRPr lang="en-US" sz="1100" b="0" dirty="0">
                        <a:latin typeface="Calibri" pitchFamily="34" charset="0"/>
                      </a:endParaRPr>
                    </a:p>
                  </a:txBody>
                  <a:tcPr/>
                </a:tc>
                <a:tc>
                  <a:txBody>
                    <a:bodyPr/>
                    <a:lstStyle/>
                    <a:p>
                      <a:r>
                        <a:rPr lang="en-US" sz="1100" b="0" dirty="0" smtClean="0">
                          <a:latin typeface="Calibri" pitchFamily="34" charset="0"/>
                        </a:rPr>
                        <a:t>Assistive Technology</a:t>
                      </a:r>
                      <a:endParaRPr lang="en-US" sz="1100" b="0" dirty="0">
                        <a:latin typeface="Calibri" pitchFamily="34" charset="0"/>
                      </a:endParaRPr>
                    </a:p>
                  </a:txBody>
                  <a:tcPr/>
                </a:tc>
                <a:tc>
                  <a:txBody>
                    <a:bodyPr/>
                    <a:lstStyle/>
                    <a:p>
                      <a:r>
                        <a:rPr lang="en-US" sz="1100" b="0" dirty="0" smtClean="0">
                          <a:latin typeface="Calibri" pitchFamily="34" charset="0"/>
                        </a:rPr>
                        <a:t>Product</a:t>
                      </a:r>
                      <a:endParaRPr lang="en-US" sz="1100" b="0" dirty="0">
                        <a:latin typeface="Calibri" pitchFamily="34" charset="0"/>
                      </a:endParaRPr>
                    </a:p>
                  </a:txBody>
                  <a:tcPr/>
                </a:tc>
              </a:tr>
              <a:tr h="659246">
                <a:tc rowSpan="3">
                  <a:txBody>
                    <a:bodyPr/>
                    <a:lstStyle/>
                    <a:p>
                      <a:r>
                        <a:rPr lang="en-US" sz="1100" b="1" dirty="0" smtClean="0">
                          <a:latin typeface="Calibri" pitchFamily="34" charset="0"/>
                        </a:rPr>
                        <a:t>Visual </a:t>
                      </a:r>
                      <a:r>
                        <a:rPr lang="en-US" sz="1100" b="1" baseline="0" dirty="0" smtClean="0">
                          <a:latin typeface="Calibri" pitchFamily="34" charset="0"/>
                        </a:rPr>
                        <a:t> impairment </a:t>
                      </a:r>
                      <a:r>
                        <a:rPr lang="en-US" sz="1100" b="0" baseline="0" dirty="0" smtClean="0">
                          <a:latin typeface="Calibri" pitchFamily="34" charset="0"/>
                        </a:rPr>
                        <a:t>refers to when </a:t>
                      </a:r>
                      <a:r>
                        <a:rPr lang="en-US" sz="1100" b="0" dirty="0" smtClean="0">
                          <a:latin typeface="Calibri" pitchFamily="34" charset="0"/>
                        </a:rPr>
                        <a:t>one or more parts of the eye or brain that are needed to process images become diseased or damaged, severe or total loss of vision can occur. </a:t>
                      </a:r>
                    </a:p>
                    <a:p>
                      <a:endParaRPr lang="en-US" sz="1100" b="0" dirty="0" smtClean="0">
                        <a:latin typeface="Calibri" pitchFamily="34" charset="0"/>
                      </a:endParaRPr>
                    </a:p>
                    <a:p>
                      <a:r>
                        <a:rPr lang="en-US" sz="1100" b="1" dirty="0" smtClean="0">
                          <a:latin typeface="Calibri" pitchFamily="34" charset="0"/>
                        </a:rPr>
                        <a:t>Types</a:t>
                      </a:r>
                      <a:r>
                        <a:rPr lang="en-US" sz="1100" b="0" dirty="0" smtClean="0">
                          <a:latin typeface="Calibri" pitchFamily="34" charset="0"/>
                        </a:rPr>
                        <a:t>:</a:t>
                      </a:r>
                      <a:r>
                        <a:rPr lang="en-US" sz="1100" b="0" baseline="0" dirty="0" smtClean="0">
                          <a:latin typeface="Calibri" pitchFamily="34" charset="0"/>
                        </a:rPr>
                        <a:t> Total Blindness, Low vision,  color blindness </a:t>
                      </a:r>
                      <a:endParaRPr lang="en-US" sz="1100" b="0" dirty="0">
                        <a:latin typeface="Calibri" pitchFamily="34" charset="0"/>
                      </a:endParaRPr>
                    </a:p>
                  </a:txBody>
                  <a:tcPr/>
                </a:tc>
                <a:tc>
                  <a:txBody>
                    <a:bodyPr/>
                    <a:lstStyle/>
                    <a:p>
                      <a:r>
                        <a:rPr lang="en-US" sz="1100" b="1" dirty="0" smtClean="0">
                          <a:latin typeface="Calibri" pitchFamily="34" charset="0"/>
                        </a:rPr>
                        <a:t>Screen Reader</a:t>
                      </a:r>
                      <a:r>
                        <a:rPr lang="en-US" sz="1100" b="1" baseline="0" dirty="0" smtClean="0">
                          <a:latin typeface="Calibri" pitchFamily="34" charset="0"/>
                        </a:rPr>
                        <a:t> </a:t>
                      </a:r>
                      <a:r>
                        <a:rPr lang="en-US" sz="1100" b="0" baseline="0" dirty="0" smtClean="0">
                          <a:latin typeface="Calibri" pitchFamily="34" charset="0"/>
                        </a:rPr>
                        <a:t>: Interface between the computer’s operating system, its applications, and the user. The user sends commands by pressing different combinations of keys on the computer keyboard to instruct the speech synthesizer what to say and to speak automatically when changes occur on the computer screen.</a:t>
                      </a:r>
                      <a:endParaRPr lang="en-US" sz="1100" b="0" dirty="0">
                        <a:latin typeface="Calibri" pitchFamily="34" charset="0"/>
                      </a:endParaRPr>
                    </a:p>
                  </a:txBody>
                  <a:tcPr/>
                </a:tc>
                <a:tc>
                  <a:txBody>
                    <a:bodyPr/>
                    <a:lstStyle/>
                    <a:p>
                      <a:r>
                        <a:rPr lang="en-US" sz="1100" b="0" dirty="0" smtClean="0">
                          <a:latin typeface="Calibri" pitchFamily="34" charset="0"/>
                        </a:rPr>
                        <a:t>JAWS </a:t>
                      </a:r>
                    </a:p>
                    <a:p>
                      <a:r>
                        <a:rPr lang="en-US" sz="1100" b="0" dirty="0" smtClean="0">
                          <a:latin typeface="Calibri" pitchFamily="34" charset="0"/>
                        </a:rPr>
                        <a:t>NVDA</a:t>
                      </a:r>
                    </a:p>
                    <a:p>
                      <a:r>
                        <a:rPr lang="en-US" sz="1100" b="0" dirty="0" err="1" smtClean="0">
                          <a:latin typeface="Calibri" pitchFamily="34" charset="0"/>
                        </a:rPr>
                        <a:t>Window</a:t>
                      </a:r>
                      <a:r>
                        <a:rPr lang="en-US" sz="1100" b="0" baseline="0" dirty="0" err="1" smtClean="0">
                          <a:latin typeface="Calibri" pitchFamily="34" charset="0"/>
                        </a:rPr>
                        <a:t>Eyes</a:t>
                      </a:r>
                      <a:r>
                        <a:rPr lang="en-US" sz="1100" b="0" baseline="0" dirty="0" smtClean="0">
                          <a:latin typeface="Calibri" pitchFamily="34" charset="0"/>
                        </a:rPr>
                        <a:t> </a:t>
                      </a:r>
                    </a:p>
                    <a:p>
                      <a:r>
                        <a:rPr lang="en-US" sz="1100" b="0" baseline="0" dirty="0" smtClean="0">
                          <a:latin typeface="Calibri" pitchFamily="34" charset="0"/>
                        </a:rPr>
                        <a:t>VoiceOver (MAC)</a:t>
                      </a:r>
                      <a:endParaRPr lang="en-US" sz="1100" b="0" dirty="0">
                        <a:latin typeface="Calibri" pitchFamily="34" charset="0"/>
                      </a:endParaRPr>
                    </a:p>
                  </a:txBody>
                  <a:tcPr/>
                </a:tc>
              </a:tr>
              <a:tr h="370840">
                <a:tc vMerge="1">
                  <a:txBody>
                    <a:bodyPr/>
                    <a:lstStyle/>
                    <a:p>
                      <a:endParaRPr lang="en-US" sz="1600" dirty="0">
                        <a:latin typeface="Calibri" pitchFamily="34" charset="0"/>
                      </a:endParaRPr>
                    </a:p>
                  </a:txBody>
                  <a:tcPr/>
                </a:tc>
                <a:tc>
                  <a:txBody>
                    <a:bodyPr/>
                    <a:lstStyle/>
                    <a:p>
                      <a:r>
                        <a:rPr lang="en-US" sz="1100" b="1" dirty="0" smtClean="0">
                          <a:latin typeface="Calibri" pitchFamily="34" charset="0"/>
                        </a:rPr>
                        <a:t>Screen Magnifier </a:t>
                      </a:r>
                      <a:r>
                        <a:rPr lang="en-US" sz="1100" b="0" dirty="0" smtClean="0">
                          <a:latin typeface="Calibri" pitchFamily="34" charset="0"/>
                        </a:rPr>
                        <a:t>:</a:t>
                      </a:r>
                      <a:r>
                        <a:rPr lang="en-US" sz="1100" b="0" baseline="0" dirty="0" smtClean="0">
                          <a:latin typeface="Calibri" pitchFamily="34" charset="0"/>
                        </a:rPr>
                        <a:t> </a:t>
                      </a:r>
                      <a:r>
                        <a:rPr lang="en-US" sz="1100" dirty="0" smtClean="0">
                          <a:latin typeface="Calibri" pitchFamily="34" charset="0"/>
                        </a:rPr>
                        <a:t>Enlarges text and graphics on a computer screen. It is loaded into the computer’s memory and functions similarly to a magnifying glass moving over a page, following the cursor, and magnifying the area around it.</a:t>
                      </a:r>
                      <a:endParaRPr lang="en-US" sz="1100" b="0" dirty="0">
                        <a:latin typeface="Calibri" pitchFamily="34" charset="0"/>
                      </a:endParaRPr>
                    </a:p>
                  </a:txBody>
                  <a:tcPr/>
                </a:tc>
                <a:tc>
                  <a:txBody>
                    <a:bodyPr/>
                    <a:lstStyle/>
                    <a:p>
                      <a:r>
                        <a:rPr lang="en-US" sz="1100" b="0" dirty="0" err="1" smtClean="0">
                          <a:latin typeface="Calibri" pitchFamily="34" charset="0"/>
                        </a:rPr>
                        <a:t>ZoomText</a:t>
                      </a:r>
                      <a:endParaRPr lang="en-US" sz="1100" b="0" dirty="0" smtClean="0">
                        <a:latin typeface="Calibri" pitchFamily="34" charset="0"/>
                      </a:endParaRPr>
                    </a:p>
                    <a:p>
                      <a:r>
                        <a:rPr lang="en-US" sz="1100" b="0" dirty="0" err="1" smtClean="0">
                          <a:latin typeface="Calibri" pitchFamily="34" charset="0"/>
                        </a:rPr>
                        <a:t>MAGic</a:t>
                      </a:r>
                      <a:endParaRPr lang="en-US" sz="1100" b="0" dirty="0">
                        <a:latin typeface="Calibri" pitchFamily="34" charset="0"/>
                      </a:endParaRPr>
                    </a:p>
                  </a:txBody>
                  <a:tcPr/>
                </a:tc>
              </a:tr>
              <a:tr h="370840">
                <a:tc vMerge="1">
                  <a:txBody>
                    <a:bodyPr/>
                    <a:lstStyle/>
                    <a:p>
                      <a:endParaRPr lang="en-US" sz="1600" dirty="0">
                        <a:latin typeface="Calibri" pitchFamily="34" charset="0"/>
                      </a:endParaRPr>
                    </a:p>
                  </a:txBody>
                  <a:tcPr/>
                </a:tc>
                <a:tc>
                  <a:txBody>
                    <a:bodyPr/>
                    <a:lstStyle/>
                    <a:p>
                      <a:r>
                        <a:rPr lang="en-US" sz="1100" b="1" dirty="0" smtClean="0">
                          <a:latin typeface="Calibri" pitchFamily="34" charset="0"/>
                        </a:rPr>
                        <a:t>Refreshable Braille display</a:t>
                      </a:r>
                      <a:r>
                        <a:rPr lang="en-US" sz="1100" b="0" dirty="0" smtClean="0">
                          <a:latin typeface="Calibri" pitchFamily="34" charset="0"/>
                        </a:rPr>
                        <a:t>:  Provide s access to information on a computer screen by electronically raising and lowering different combinations of pins in braille cells.</a:t>
                      </a:r>
                      <a:endParaRPr lang="en-US" sz="1100" b="0" dirty="0">
                        <a:latin typeface="Calibri" pitchFamily="34" charset="0"/>
                      </a:endParaRPr>
                    </a:p>
                  </a:txBody>
                  <a:tcPr/>
                </a:tc>
                <a:tc>
                  <a:txBody>
                    <a:bodyPr/>
                    <a:lstStyle/>
                    <a:p>
                      <a:r>
                        <a:rPr lang="en-US" sz="1100" b="0" dirty="0" smtClean="0">
                          <a:latin typeface="Calibri" pitchFamily="34" charset="0"/>
                        </a:rPr>
                        <a:t>Focus Braille displays</a:t>
                      </a:r>
                    </a:p>
                    <a:p>
                      <a:r>
                        <a:rPr lang="en-US" sz="1100" b="0" dirty="0" smtClean="0">
                          <a:latin typeface="Calibri" pitchFamily="34" charset="0"/>
                        </a:rPr>
                        <a:t>ALVA </a:t>
                      </a:r>
                      <a:endParaRPr lang="en-US" sz="1100" b="0" dirty="0">
                        <a:latin typeface="Calibri" pitchFamily="34" charset="0"/>
                      </a:endParaRPr>
                    </a:p>
                  </a:txBody>
                  <a:tcPr/>
                </a:tc>
              </a:tr>
              <a:tr h="611448">
                <a:tc rowSpan="3">
                  <a:txBody>
                    <a:bodyPr/>
                    <a:lstStyle/>
                    <a:p>
                      <a:r>
                        <a:rPr lang="en-US" sz="1100" b="1" dirty="0" smtClean="0">
                          <a:latin typeface="Calibri" pitchFamily="34" charset="0"/>
                        </a:rPr>
                        <a:t>Mobility Impairment </a:t>
                      </a:r>
                      <a:r>
                        <a:rPr lang="en-US" sz="1100" b="0" dirty="0" smtClean="0">
                          <a:latin typeface="Calibri" pitchFamily="34" charset="0"/>
                        </a:rPr>
                        <a:t>range from lower body impairments, which may require use of canes, walkers, or wheelchairs, to upper body impairments which may include limited or no use of the upper extremities and hands.</a:t>
                      </a:r>
                    </a:p>
                    <a:p>
                      <a:endParaRPr lang="en-US" sz="1100" b="0" dirty="0" smtClean="0">
                        <a:latin typeface="Calibri" pitchFamily="34" charset="0"/>
                      </a:endParaRPr>
                    </a:p>
                    <a:p>
                      <a:r>
                        <a:rPr lang="en-US" sz="1100" b="0" dirty="0" smtClean="0">
                          <a:latin typeface="Calibri" pitchFamily="34" charset="0"/>
                        </a:rPr>
                        <a:t>Types:</a:t>
                      </a:r>
                      <a:r>
                        <a:rPr lang="en-US" sz="1100" b="0" baseline="0" dirty="0" smtClean="0">
                          <a:latin typeface="Calibri" pitchFamily="34" charset="0"/>
                        </a:rPr>
                        <a:t> Amputation, paralysis, Cerebral Palsy, Stroke, Multiple Sclerosis, Muscular Dystrophy, Arthritis, and spinal cord injury</a:t>
                      </a:r>
                      <a:endParaRPr lang="en-US" sz="1100" b="0" dirty="0">
                        <a:latin typeface="Calibri" pitchFamily="34" charset="0"/>
                      </a:endParaRPr>
                    </a:p>
                  </a:txBody>
                  <a:tcPr/>
                </a:tc>
                <a:tc>
                  <a:txBody>
                    <a:bodyPr/>
                    <a:lstStyle/>
                    <a:p>
                      <a:r>
                        <a:rPr lang="en-US" sz="1100" b="1" dirty="0" smtClean="0">
                          <a:latin typeface="Calibri" pitchFamily="34" charset="0"/>
                        </a:rPr>
                        <a:t>Oversized trackball mouse</a:t>
                      </a:r>
                      <a:r>
                        <a:rPr lang="en-US" sz="1100" b="0" dirty="0" smtClean="0">
                          <a:latin typeface="Calibri" pitchFamily="34" charset="0"/>
                        </a:rPr>
                        <a:t>:  Designed for users with limited hand control, motor skill difficulty, hand-eye coordination challenges and/or involuntary muscle spasms. Features an oversized trackball with silky smooth movement that requires only the slightest touch</a:t>
                      </a:r>
                      <a:endParaRPr lang="en-US" sz="1100" b="0" dirty="0">
                        <a:latin typeface="Calibri" pitchFamily="34" charset="0"/>
                      </a:endParaRPr>
                    </a:p>
                  </a:txBody>
                  <a:tcPr/>
                </a:tc>
                <a:tc>
                  <a:txBody>
                    <a:bodyPr/>
                    <a:lstStyle/>
                    <a:p>
                      <a:r>
                        <a:rPr lang="en-US" sz="1100" b="0" dirty="0" smtClean="0">
                          <a:latin typeface="Calibri" pitchFamily="34" charset="0"/>
                        </a:rPr>
                        <a:t>Penguin Vertical Mouse</a:t>
                      </a:r>
                      <a:endParaRPr lang="en-US" sz="1100" b="0" dirty="0">
                        <a:latin typeface="Calibri" pitchFamily="34" charset="0"/>
                      </a:endParaRPr>
                    </a:p>
                  </a:txBody>
                  <a:tcPr/>
                </a:tc>
              </a:tr>
              <a:tr h="370840">
                <a:tc vMerge="1">
                  <a:txBody>
                    <a:bodyPr/>
                    <a:lstStyle/>
                    <a:p>
                      <a:endParaRPr lang="en-US" sz="1600" dirty="0">
                        <a:latin typeface="Calibri" pitchFamily="34" charset="0"/>
                      </a:endParaRPr>
                    </a:p>
                  </a:txBody>
                  <a:tcPr/>
                </a:tc>
                <a:tc>
                  <a:txBody>
                    <a:bodyPr/>
                    <a:lstStyle/>
                    <a:p>
                      <a:r>
                        <a:rPr lang="en-US" sz="1100" b="1" dirty="0" smtClean="0">
                          <a:latin typeface="Calibri" pitchFamily="34" charset="0"/>
                        </a:rPr>
                        <a:t>Adaptive keyboard</a:t>
                      </a:r>
                      <a:r>
                        <a:rPr lang="en-US" sz="1100" b="0" dirty="0" smtClean="0">
                          <a:latin typeface="Calibri" pitchFamily="34" charset="0"/>
                        </a:rPr>
                        <a:t>: Useful</a:t>
                      </a:r>
                      <a:r>
                        <a:rPr lang="en-US" sz="1100" b="0" baseline="0" dirty="0" smtClean="0">
                          <a:latin typeface="Calibri" pitchFamily="34" charset="0"/>
                        </a:rPr>
                        <a:t> for users who </a:t>
                      </a:r>
                      <a:r>
                        <a:rPr lang="en-US" sz="1100" dirty="0" smtClean="0">
                          <a:latin typeface="Calibri" pitchFamily="34" charset="0"/>
                        </a:rPr>
                        <a:t>does not have reliable muscle control in the hands for precision movements. Some adaptive keyboards have raised areas in between the keys, rather than lowered areas, to allow the person to first place the hand down on the keyboard, then slide the finger into the correct key.</a:t>
                      </a:r>
                      <a:endParaRPr lang="en-US" sz="1100" b="0" dirty="0">
                        <a:latin typeface="Calibri" pitchFamily="34" charset="0"/>
                      </a:endParaRPr>
                    </a:p>
                  </a:txBody>
                  <a:tcPr/>
                </a:tc>
                <a:tc>
                  <a:txBody>
                    <a:bodyPr/>
                    <a:lstStyle/>
                    <a:p>
                      <a:r>
                        <a:rPr lang="en-US" sz="1100" b="0" dirty="0" err="1" smtClean="0">
                          <a:latin typeface="Calibri" pitchFamily="34" charset="0"/>
                        </a:rPr>
                        <a:t>Infogrip</a:t>
                      </a:r>
                      <a:r>
                        <a:rPr lang="en-US" sz="1100" b="0" dirty="0" smtClean="0">
                          <a:latin typeface="Calibri" pitchFamily="34" charset="0"/>
                        </a:rPr>
                        <a:t> Adaptive</a:t>
                      </a:r>
                      <a:r>
                        <a:rPr lang="en-US" sz="1100" b="0" baseline="0" dirty="0" smtClean="0">
                          <a:latin typeface="Calibri" pitchFamily="34" charset="0"/>
                        </a:rPr>
                        <a:t> Keyboard</a:t>
                      </a:r>
                      <a:endParaRPr lang="en-US" sz="1100" b="0" dirty="0">
                        <a:latin typeface="Calibri" pitchFamily="34" charset="0"/>
                      </a:endParaRPr>
                    </a:p>
                  </a:txBody>
                  <a:tcPr/>
                </a:tc>
              </a:tr>
              <a:tr h="370840">
                <a:tc vMerge="1">
                  <a:txBody>
                    <a:bodyPr/>
                    <a:lstStyle/>
                    <a:p>
                      <a:endParaRPr lang="en-US" sz="1600" dirty="0">
                        <a:latin typeface="Calibri" pitchFamily="34" charset="0"/>
                      </a:endParaRPr>
                    </a:p>
                  </a:txBody>
                  <a:tcPr/>
                </a:tc>
                <a:tc>
                  <a:txBody>
                    <a:bodyPr/>
                    <a:lstStyle/>
                    <a:p>
                      <a:r>
                        <a:rPr lang="en-US" sz="1100" b="1" dirty="0" smtClean="0">
                          <a:latin typeface="Calibri" pitchFamily="34" charset="0"/>
                        </a:rPr>
                        <a:t>Voice recognition software</a:t>
                      </a:r>
                      <a:r>
                        <a:rPr lang="en-US" sz="1100" b="0" dirty="0" smtClean="0">
                          <a:latin typeface="Calibri" pitchFamily="34" charset="0"/>
                        </a:rPr>
                        <a:t>: Allows a person to control the computer by speaking. This assumes that the person has a voice that is easy to understand. </a:t>
                      </a:r>
                      <a:endParaRPr lang="en-US" sz="1100" b="0" dirty="0">
                        <a:latin typeface="Calibri" pitchFamily="34" charset="0"/>
                      </a:endParaRPr>
                    </a:p>
                  </a:txBody>
                  <a:tcPr/>
                </a:tc>
                <a:tc>
                  <a:txBody>
                    <a:bodyPr/>
                    <a:lstStyle/>
                    <a:p>
                      <a:r>
                        <a:rPr lang="en-US" sz="1100" b="0" dirty="0" smtClean="0">
                          <a:latin typeface="Calibri" pitchFamily="34" charset="0"/>
                        </a:rPr>
                        <a:t>Dragon NaturallySpeaking</a:t>
                      </a:r>
                      <a:endParaRPr lang="en-US" sz="1100" b="0" dirty="0">
                        <a:latin typeface="Calibri" pitchFamily="34" charset="0"/>
                      </a:endParaRPr>
                    </a:p>
                  </a:txBody>
                  <a:tcPr/>
                </a:tc>
              </a:tr>
              <a:tr h="370840">
                <a:tc>
                  <a:txBody>
                    <a:bodyPr/>
                    <a:lstStyle/>
                    <a:p>
                      <a:r>
                        <a:rPr lang="en-US" sz="1100" b="1" dirty="0" smtClean="0">
                          <a:latin typeface="Calibri" pitchFamily="34" charset="0"/>
                        </a:rPr>
                        <a:t>Cognitive Impairment</a:t>
                      </a:r>
                      <a:r>
                        <a:rPr lang="en-US" sz="1100" b="1" baseline="0" dirty="0" smtClean="0">
                          <a:latin typeface="Calibri" pitchFamily="34" charset="0"/>
                        </a:rPr>
                        <a:t> </a:t>
                      </a:r>
                      <a:r>
                        <a:rPr lang="en-US" sz="1100" b="0" baseline="0" dirty="0" smtClean="0">
                          <a:latin typeface="Calibri" pitchFamily="34" charset="0"/>
                        </a:rPr>
                        <a:t>refers to difficulty</a:t>
                      </a:r>
                      <a:r>
                        <a:rPr lang="en-US" sz="1100" b="0" dirty="0" smtClean="0">
                          <a:latin typeface="Calibri" pitchFamily="34" charset="0"/>
                        </a:rPr>
                        <a:t> with one or more types of mental tasks than the average person.</a:t>
                      </a:r>
                    </a:p>
                    <a:p>
                      <a:endParaRPr lang="en-US" sz="1100" b="0" dirty="0" smtClean="0">
                        <a:latin typeface="Calibri" pitchFamily="34" charset="0"/>
                      </a:endParaRPr>
                    </a:p>
                    <a:p>
                      <a:r>
                        <a:rPr lang="en-US" sz="1100" b="1" dirty="0" smtClean="0">
                          <a:latin typeface="Calibri" pitchFamily="34" charset="0"/>
                        </a:rPr>
                        <a:t>Types</a:t>
                      </a:r>
                      <a:r>
                        <a:rPr lang="en-US" sz="1100" b="0" dirty="0" smtClean="0">
                          <a:latin typeface="Calibri" pitchFamily="34" charset="0"/>
                        </a:rPr>
                        <a:t>:  Dyslexia,</a:t>
                      </a:r>
                      <a:r>
                        <a:rPr lang="en-US" sz="1100" b="0" baseline="0" dirty="0" smtClean="0">
                          <a:latin typeface="Calibri" pitchFamily="34" charset="0"/>
                        </a:rPr>
                        <a:t> Dyscalculia , </a:t>
                      </a:r>
                      <a:r>
                        <a:rPr lang="en-US" sz="1100" b="0" dirty="0" smtClean="0">
                          <a:latin typeface="Calibri" pitchFamily="34" charset="0"/>
                        </a:rPr>
                        <a:t>Dysgraphia,</a:t>
                      </a:r>
                      <a:r>
                        <a:rPr lang="en-US" sz="1100" b="0" baseline="0" dirty="0" smtClean="0">
                          <a:latin typeface="Calibri" pitchFamily="34" charset="0"/>
                        </a:rPr>
                        <a:t> Autism, and ADHD</a:t>
                      </a:r>
                      <a:endParaRPr lang="en-US" sz="1100" b="0" dirty="0">
                        <a:latin typeface="Calibri" pitchFamily="34" charset="0"/>
                      </a:endParaRPr>
                    </a:p>
                  </a:txBody>
                  <a:tcPr/>
                </a:tc>
                <a:tc>
                  <a:txBody>
                    <a:bodyPr/>
                    <a:lstStyle/>
                    <a:p>
                      <a:r>
                        <a:rPr lang="en-US" sz="1100" b="1" dirty="0" smtClean="0">
                          <a:latin typeface="Calibri" pitchFamily="34" charset="0"/>
                        </a:rPr>
                        <a:t>Reading and comprehension tools</a:t>
                      </a:r>
                      <a:r>
                        <a:rPr lang="en-US" sz="1100" b="0" dirty="0" smtClean="0">
                          <a:latin typeface="Calibri" pitchFamily="34" charset="0"/>
                        </a:rPr>
                        <a:t>:</a:t>
                      </a:r>
                      <a:r>
                        <a:rPr lang="en-US" sz="1100" b="0" baseline="0" dirty="0" smtClean="0">
                          <a:latin typeface="Calibri" pitchFamily="34" charset="0"/>
                        </a:rPr>
                        <a:t> </a:t>
                      </a:r>
                      <a:r>
                        <a:rPr lang="en-US" sz="1100" dirty="0" smtClean="0">
                          <a:latin typeface="Calibri" pitchFamily="34" charset="0"/>
                        </a:rPr>
                        <a:t>Helps special education students with Learning </a:t>
                      </a:r>
                      <a:r>
                        <a:rPr lang="en-US" sz="1100" i="1" dirty="0" smtClean="0">
                          <a:latin typeface="Calibri" pitchFamily="34" charset="0"/>
                        </a:rPr>
                        <a:t>Disabilities</a:t>
                      </a:r>
                      <a:r>
                        <a:rPr lang="en-US" sz="1100" dirty="0" smtClean="0">
                          <a:latin typeface="Calibri" pitchFamily="34" charset="0"/>
                        </a:rPr>
                        <a:t> such as Dyslexia and ADD.</a:t>
                      </a:r>
                    </a:p>
                    <a:p>
                      <a:r>
                        <a:rPr lang="en-US" sz="1100" b="0" dirty="0" smtClean="0">
                          <a:latin typeface="Calibri" pitchFamily="34" charset="0"/>
                        </a:rPr>
                        <a:t>Reads text aloud to students from digital, online, and print formats, providing reading, writing and test taking support from student to adult.</a:t>
                      </a:r>
                      <a:endParaRPr lang="en-US" sz="1100" b="0" dirty="0">
                        <a:latin typeface="Calibri" pitchFamily="34" charset="0"/>
                      </a:endParaRPr>
                    </a:p>
                  </a:txBody>
                  <a:tcPr/>
                </a:tc>
                <a:tc>
                  <a:txBody>
                    <a:bodyPr/>
                    <a:lstStyle/>
                    <a:p>
                      <a:r>
                        <a:rPr lang="en-US" sz="1100" b="0" dirty="0" smtClean="0">
                          <a:latin typeface="Calibri" pitchFamily="34" charset="0"/>
                        </a:rPr>
                        <a:t>Kurzweil 3000</a:t>
                      </a:r>
                      <a:endParaRPr lang="en-US" sz="1100" b="0" dirty="0">
                        <a:latin typeface="Calibri" pitchFamily="34" charset="0"/>
                      </a:endParaRPr>
                    </a:p>
                  </a:txBody>
                  <a:tcPr/>
                </a:tc>
              </a:tr>
            </a:tbl>
          </a:graphicData>
        </a:graphic>
      </p:graphicFrame>
    </p:spTree>
    <p:extLst>
      <p:ext uri="{BB962C8B-B14F-4D97-AF65-F5344CB8AC3E}">
        <p14:creationId xmlns:p14="http://schemas.microsoft.com/office/powerpoint/2010/main" val="3031481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11</a:t>
            </a:fld>
            <a:endParaRPr lang="en-US" dirty="0"/>
          </a:p>
        </p:txBody>
      </p:sp>
      <p:sp>
        <p:nvSpPr>
          <p:cNvPr id="4" name="Content Placeholder 3"/>
          <p:cNvSpPr>
            <a:spLocks noGrp="1"/>
          </p:cNvSpPr>
          <p:nvPr>
            <p:ph sz="quarter" idx="12"/>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6" name="TextBox 5"/>
          <p:cNvSpPr txBox="1"/>
          <p:nvPr/>
        </p:nvSpPr>
        <p:spPr>
          <a:xfrm>
            <a:off x="1184567" y="3198173"/>
            <a:ext cx="6774872" cy="461665"/>
          </a:xfrm>
          <a:prstGeom prst="rect">
            <a:avLst/>
          </a:prstGeom>
          <a:noFill/>
        </p:spPr>
        <p:txBody>
          <a:bodyPr wrap="square" rtlCol="0">
            <a:spAutoFit/>
          </a:bodyPr>
          <a:lstStyle/>
          <a:p>
            <a:pPr algn="ctr"/>
            <a:r>
              <a:rPr lang="en-US" dirty="0" smtClean="0">
                <a:solidFill>
                  <a:schemeClr val="accent2">
                    <a:lumMod val="75000"/>
                  </a:schemeClr>
                </a:solidFill>
                <a:latin typeface="Calibri" pitchFamily="34" charset="0"/>
                <a:cs typeface="Calibri" pitchFamily="34" charset="0"/>
              </a:rPr>
              <a:t>Demonstration: Screen Reader</a:t>
            </a:r>
            <a:endParaRPr lang="en-US" dirty="0">
              <a:solidFill>
                <a:schemeClr val="accent2">
                  <a:lumMod val="75000"/>
                </a:schemeClr>
              </a:solidFill>
              <a:latin typeface="Calibri" pitchFamily="34" charset="0"/>
              <a:cs typeface="Calibri" pitchFamily="34" charset="0"/>
            </a:endParaRPr>
          </a:p>
        </p:txBody>
      </p:sp>
    </p:spTree>
    <p:extLst>
      <p:ext uri="{BB962C8B-B14F-4D97-AF65-F5344CB8AC3E}">
        <p14:creationId xmlns:p14="http://schemas.microsoft.com/office/powerpoint/2010/main" val="3474381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138991" y="2967335"/>
            <a:ext cx="6147656"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Overview Accessibility </a:t>
            </a:r>
          </a:p>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Guidelines</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249935779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
          <p:cNvSpPr>
            <a:spLocks noGrp="1"/>
          </p:cNvSpPr>
          <p:nvPr>
            <p:ph type="sldNum" sz="quarter" idx="11"/>
          </p:nvPr>
        </p:nvSpPr>
        <p:spPr/>
        <p:txBody>
          <a:bodyPr/>
          <a:lstStyle/>
          <a:p>
            <a:pPr>
              <a:defRPr/>
            </a:pPr>
            <a:fld id="{03920E05-09C8-48F8-8C0B-734D4E71B5AC}" type="slidenum">
              <a:rPr lang="en-US" smtClean="0"/>
              <a:pPr>
                <a:defRPr/>
              </a:pPr>
              <a:t>13</a:t>
            </a:fld>
            <a:endParaRPr lang="en-US" dirty="0"/>
          </a:p>
        </p:txBody>
      </p:sp>
      <p:sp>
        <p:nvSpPr>
          <p:cNvPr id="6" name="Content Placeholder 5"/>
          <p:cNvSpPr>
            <a:spLocks noGrp="1"/>
          </p:cNvSpPr>
          <p:nvPr>
            <p:ph sz="quarter" idx="12"/>
          </p:nvPr>
        </p:nvSpPr>
        <p:spPr/>
        <p:txBody>
          <a:bodyPr/>
          <a:lstStyle/>
          <a:p>
            <a:endParaRPr lang="en-US"/>
          </a:p>
        </p:txBody>
      </p:sp>
      <p:sp>
        <p:nvSpPr>
          <p:cNvPr id="9218" name="Title 1"/>
          <p:cNvSpPr>
            <a:spLocks noGrp="1"/>
          </p:cNvSpPr>
          <p:nvPr>
            <p:ph type="title"/>
          </p:nvPr>
        </p:nvSpPr>
        <p:spPr/>
        <p:txBody>
          <a:bodyPr/>
          <a:lstStyle/>
          <a:p>
            <a:r>
              <a:rPr smtClean="0"/>
              <a:t>Web Content Accessibility Guidelines (WCAG)</a:t>
            </a:r>
          </a:p>
        </p:txBody>
      </p:sp>
      <p:grpSp>
        <p:nvGrpSpPr>
          <p:cNvPr id="2" name="Group 4"/>
          <p:cNvGrpSpPr>
            <a:grpSpLocks/>
          </p:cNvGrpSpPr>
          <p:nvPr/>
        </p:nvGrpSpPr>
        <p:grpSpPr bwMode="auto">
          <a:xfrm>
            <a:off x="285751" y="685800"/>
            <a:ext cx="8001000" cy="1366288"/>
            <a:chOff x="285720" y="571480"/>
            <a:chExt cx="8001056" cy="1367356"/>
          </a:xfrm>
        </p:grpSpPr>
        <p:sp>
          <p:nvSpPr>
            <p:cNvPr id="3" name="Rounded Rectangle 2"/>
            <p:cNvSpPr/>
            <p:nvPr/>
          </p:nvSpPr>
          <p:spPr bwMode="auto">
            <a:xfrm>
              <a:off x="285720" y="571480"/>
              <a:ext cx="2862283" cy="500453"/>
            </a:xfrm>
            <a:prstGeom prst="roundRect">
              <a:avLst/>
            </a:prstGeom>
            <a:solidFill>
              <a:schemeClr val="accent1"/>
            </a:solidFill>
            <a:ln w="9525" cap="flat" cmpd="sng" algn="ctr">
              <a:noFill/>
              <a:prstDash val="solid"/>
              <a:round/>
              <a:headEnd type="none" w="med" len="med"/>
              <a:tailEnd type="none" w="med" len="med"/>
            </a:ln>
            <a:effectLst/>
          </p:spPr>
          <p:txBody>
            <a:bodyPr/>
            <a:lstStyle/>
            <a:p>
              <a:pPr eaLnBrk="0" hangingPunct="0">
                <a:defRPr/>
              </a:pPr>
              <a:r>
                <a:rPr lang="en-US" sz="1400" dirty="0">
                  <a:solidFill>
                    <a:schemeClr val="bg2"/>
                  </a:solidFill>
                  <a:latin typeface="Calibri" pitchFamily="34" charset="0"/>
                  <a:ea typeface="ＭＳ Ｐゴシック"/>
                  <a:cs typeface="Calibri" pitchFamily="34" charset="0"/>
                </a:rPr>
                <a:t>What is WCAG?</a:t>
              </a:r>
            </a:p>
            <a:p>
              <a:pPr eaLnBrk="0" hangingPunct="0">
                <a:defRPr/>
              </a:pPr>
              <a:endParaRPr lang="en-US" sz="1400" dirty="0">
                <a:solidFill>
                  <a:schemeClr val="accent2">
                    <a:lumMod val="50000"/>
                  </a:schemeClr>
                </a:solidFill>
                <a:latin typeface="Calibri" pitchFamily="34" charset="0"/>
                <a:ea typeface="ＭＳ Ｐゴシック"/>
                <a:cs typeface="Calibri" pitchFamily="34" charset="0"/>
              </a:endParaRPr>
            </a:p>
          </p:txBody>
        </p:sp>
        <p:sp>
          <p:nvSpPr>
            <p:cNvPr id="4" name="Rectangle 3"/>
            <p:cNvSpPr/>
            <p:nvPr/>
          </p:nvSpPr>
          <p:spPr>
            <a:xfrm>
              <a:off x="285720" y="865397"/>
              <a:ext cx="8001056" cy="1073439"/>
            </a:xfrm>
            <a:prstGeom prst="rect">
              <a:avLst/>
            </a:prstGeom>
            <a:solidFill>
              <a:schemeClr val="tx2">
                <a:lumMod val="20000"/>
                <a:lumOff val="80000"/>
              </a:schemeClr>
            </a:solidFill>
          </p:spPr>
          <p:txBody>
            <a:bodyPr>
              <a:spAutoFit/>
            </a:bodyPr>
            <a:lstStyle/>
            <a:p>
              <a:pPr marL="177800" indent="-122238" eaLnBrk="0" hangingPunct="0">
                <a:lnSpc>
                  <a:spcPct val="150000"/>
                </a:lnSpc>
                <a:spcBef>
                  <a:spcPct val="20000"/>
                </a:spcBef>
                <a:buClr>
                  <a:srgbClr val="6DB33F"/>
                </a:buClr>
                <a:buFont typeface="Wingdings 3" pitchFamily="18" charset="2"/>
                <a:buChar char="î"/>
                <a:tabLst>
                  <a:tab pos="1022350" algn="l"/>
                  <a:tab pos="7315200" algn="r"/>
                </a:tabLst>
                <a:defRPr/>
              </a:pPr>
              <a:r>
                <a:rPr lang="en-US" sz="1300" b="0" dirty="0">
                  <a:latin typeface="Calibri" pitchFamily="34" charset="0"/>
                  <a:ea typeface="ＭＳ Ｐゴシック"/>
                  <a:cs typeface="Calibri" pitchFamily="34" charset="0"/>
                </a:rPr>
                <a:t>Internationally recognized  benchmark for accessibility of web content</a:t>
              </a:r>
            </a:p>
            <a:p>
              <a:pPr marL="177800" indent="-122238" eaLnBrk="0" hangingPunct="0">
                <a:lnSpc>
                  <a:spcPct val="150000"/>
                </a:lnSpc>
                <a:spcBef>
                  <a:spcPct val="20000"/>
                </a:spcBef>
                <a:buClr>
                  <a:srgbClr val="6DB33F"/>
                </a:buClr>
                <a:buFont typeface="Wingdings 3" pitchFamily="18" charset="2"/>
                <a:buChar char="î"/>
                <a:tabLst>
                  <a:tab pos="1022350" algn="l"/>
                  <a:tab pos="7315200" algn="r"/>
                </a:tabLst>
                <a:defRPr/>
              </a:pPr>
              <a:r>
                <a:rPr lang="en-US" sz="1300" b="0" dirty="0">
                  <a:latin typeface="Calibri" pitchFamily="34" charset="0"/>
                  <a:ea typeface="ＭＳ Ｐゴシック"/>
                  <a:cs typeface="Calibri" pitchFamily="34" charset="0"/>
                </a:rPr>
                <a:t>Developed by the Web Accessibility Initiative – part of World Wide Web  Consortium (W3C</a:t>
              </a:r>
              <a:r>
                <a:rPr lang="en-US" sz="1300" b="0" dirty="0" smtClean="0">
                  <a:latin typeface="Calibri" pitchFamily="34" charset="0"/>
                  <a:ea typeface="ＭＳ Ｐゴシック"/>
                  <a:cs typeface="Calibri" pitchFamily="34" charset="0"/>
                </a:rPr>
                <a:t>)</a:t>
              </a:r>
            </a:p>
            <a:p>
              <a:pPr marL="177800" indent="-122238" eaLnBrk="0" hangingPunct="0">
                <a:lnSpc>
                  <a:spcPct val="150000"/>
                </a:lnSpc>
                <a:spcBef>
                  <a:spcPct val="20000"/>
                </a:spcBef>
                <a:buClr>
                  <a:srgbClr val="6DB33F"/>
                </a:buClr>
                <a:buFont typeface="Wingdings 3" pitchFamily="18" charset="2"/>
                <a:buChar char="î"/>
                <a:tabLst>
                  <a:tab pos="1022350" algn="l"/>
                  <a:tab pos="7315200" algn="r"/>
                </a:tabLst>
                <a:defRPr/>
              </a:pPr>
              <a:r>
                <a:rPr lang="en-US" sz="1300" b="0" dirty="0" smtClean="0">
                  <a:latin typeface="Calibri" pitchFamily="34" charset="0"/>
                  <a:ea typeface="ＭＳ Ｐゴシック"/>
                  <a:cs typeface="Calibri" pitchFamily="34" charset="0"/>
                </a:rPr>
                <a:t>Agnostic guideline that can be applied any technology </a:t>
              </a:r>
              <a:endParaRPr lang="en-US" sz="1300" b="0" dirty="0">
                <a:latin typeface="Calibri" pitchFamily="34" charset="0"/>
                <a:ea typeface="ＭＳ Ｐゴシック"/>
                <a:cs typeface="Calibri" pitchFamily="34" charset="0"/>
              </a:endParaRPr>
            </a:p>
          </p:txBody>
        </p:sp>
      </p:grpSp>
      <p:grpSp>
        <p:nvGrpSpPr>
          <p:cNvPr id="5" name="Group 5"/>
          <p:cNvGrpSpPr>
            <a:grpSpLocks/>
          </p:cNvGrpSpPr>
          <p:nvPr/>
        </p:nvGrpSpPr>
        <p:grpSpPr bwMode="auto">
          <a:xfrm>
            <a:off x="285751" y="2146302"/>
            <a:ext cx="8001000" cy="1027783"/>
            <a:chOff x="285720" y="571480"/>
            <a:chExt cx="8001056" cy="1027844"/>
          </a:xfrm>
        </p:grpSpPr>
        <p:sp>
          <p:nvSpPr>
            <p:cNvPr id="7" name="Rounded Rectangle 6"/>
            <p:cNvSpPr/>
            <p:nvPr/>
          </p:nvSpPr>
          <p:spPr bwMode="auto">
            <a:xfrm>
              <a:off x="285720" y="571480"/>
              <a:ext cx="2857520" cy="500093"/>
            </a:xfrm>
            <a:prstGeom prst="roundRect">
              <a:avLst/>
            </a:prstGeom>
            <a:solidFill>
              <a:schemeClr val="accent1"/>
            </a:solidFill>
            <a:ln w="9525" cap="flat" cmpd="sng" algn="ctr">
              <a:noFill/>
              <a:prstDash val="solid"/>
              <a:round/>
              <a:headEnd type="none" w="med" len="med"/>
              <a:tailEnd type="none" w="med" len="med"/>
            </a:ln>
            <a:effectLst/>
          </p:spPr>
          <p:txBody>
            <a:bodyPr/>
            <a:lstStyle/>
            <a:p>
              <a:pPr eaLnBrk="0" hangingPunct="0">
                <a:defRPr/>
              </a:pPr>
              <a:r>
                <a:rPr lang="en-US" sz="1400" dirty="0">
                  <a:solidFill>
                    <a:schemeClr val="bg2"/>
                  </a:solidFill>
                  <a:latin typeface="Calibri" pitchFamily="34" charset="0"/>
                  <a:ea typeface="ＭＳ Ｐゴシック"/>
                  <a:cs typeface="Calibri" pitchFamily="34" charset="0"/>
                </a:rPr>
                <a:t>WCAG Development Progress</a:t>
              </a:r>
              <a:endParaRPr lang="en-US" sz="1400" dirty="0">
                <a:solidFill>
                  <a:schemeClr val="bg2"/>
                </a:solidFill>
                <a:latin typeface="Arial" pitchFamily="-12" charset="0"/>
                <a:ea typeface="ＭＳ Ｐゴシック" pitchFamily="-12" charset="-128"/>
                <a:cs typeface="ＭＳ Ｐゴシック" pitchFamily="-12" charset="-128"/>
              </a:endParaRPr>
            </a:p>
            <a:p>
              <a:pPr eaLnBrk="0" hangingPunct="0">
                <a:defRPr/>
              </a:pPr>
              <a:endParaRPr lang="en-US" dirty="0">
                <a:latin typeface="Arial" pitchFamily="-12" charset="0"/>
                <a:ea typeface="ＭＳ Ｐゴシック" pitchFamily="-12" charset="-128"/>
                <a:cs typeface="ＭＳ Ｐゴシック" pitchFamily="-12" charset="-128"/>
              </a:endParaRPr>
            </a:p>
          </p:txBody>
        </p:sp>
        <p:sp>
          <p:nvSpPr>
            <p:cNvPr id="8" name="Rectangle 7"/>
            <p:cNvSpPr/>
            <p:nvPr/>
          </p:nvSpPr>
          <p:spPr>
            <a:xfrm>
              <a:off x="285720" y="866773"/>
              <a:ext cx="8001056" cy="732551"/>
            </a:xfrm>
            <a:prstGeom prst="rect">
              <a:avLst/>
            </a:prstGeom>
            <a:solidFill>
              <a:schemeClr val="tx2">
                <a:lumMod val="20000"/>
                <a:lumOff val="80000"/>
              </a:schemeClr>
            </a:solidFill>
          </p:spPr>
          <p:txBody>
            <a:bodyPr>
              <a:spAutoFit/>
            </a:bodyPr>
            <a:lstStyle/>
            <a:p>
              <a:pPr marL="177800" indent="-122238" eaLnBrk="0" hangingPunct="0">
                <a:lnSpc>
                  <a:spcPct val="150000"/>
                </a:lnSpc>
                <a:spcBef>
                  <a:spcPct val="20000"/>
                </a:spcBef>
                <a:buClr>
                  <a:srgbClr val="6DB33F"/>
                </a:buClr>
                <a:buFont typeface="Wingdings 3" pitchFamily="18" charset="2"/>
                <a:buChar char="î"/>
                <a:tabLst>
                  <a:tab pos="1022350" algn="l"/>
                  <a:tab pos="7315200" algn="r"/>
                </a:tabLst>
                <a:defRPr/>
              </a:pPr>
              <a:r>
                <a:rPr lang="en-US" sz="1300" b="0" dirty="0">
                  <a:latin typeface="Calibri" pitchFamily="34" charset="0"/>
                  <a:ea typeface="ＭＳ Ｐゴシック"/>
                  <a:cs typeface="Calibri" pitchFamily="34" charset="0"/>
                </a:rPr>
                <a:t>WCAG 1.0 released in May 1999</a:t>
              </a:r>
            </a:p>
            <a:p>
              <a:pPr marL="177800" indent="-122238" eaLnBrk="0" hangingPunct="0">
                <a:lnSpc>
                  <a:spcPct val="150000"/>
                </a:lnSpc>
                <a:spcBef>
                  <a:spcPct val="20000"/>
                </a:spcBef>
                <a:buClr>
                  <a:srgbClr val="6DB33F"/>
                </a:buClr>
                <a:buFont typeface="Wingdings 3" pitchFamily="18" charset="2"/>
                <a:buChar char="î"/>
                <a:tabLst>
                  <a:tab pos="1022350" algn="l"/>
                  <a:tab pos="7315200" algn="r"/>
                </a:tabLst>
                <a:defRPr/>
              </a:pPr>
              <a:r>
                <a:rPr lang="en-US" sz="1300" b="0" dirty="0">
                  <a:latin typeface="Calibri" pitchFamily="34" charset="0"/>
                  <a:ea typeface="ＭＳ Ｐゴシック"/>
                  <a:cs typeface="Calibri" pitchFamily="34" charset="0"/>
                </a:rPr>
                <a:t>WCAG 2.0 released in December 2008</a:t>
              </a:r>
            </a:p>
          </p:txBody>
        </p:sp>
      </p:grpSp>
      <p:sp>
        <p:nvSpPr>
          <p:cNvPr id="9" name="Rounded Rectangle 8"/>
          <p:cNvSpPr/>
          <p:nvPr/>
        </p:nvSpPr>
        <p:spPr bwMode="auto">
          <a:xfrm>
            <a:off x="285751" y="3355976"/>
            <a:ext cx="3657600" cy="357188"/>
          </a:xfrm>
          <a:prstGeom prst="roundRect">
            <a:avLst/>
          </a:prstGeom>
          <a:solidFill>
            <a:schemeClr val="accent1"/>
          </a:solidFill>
          <a:ln w="9525" cap="flat" cmpd="sng" algn="ctr">
            <a:noFill/>
            <a:prstDash val="solid"/>
            <a:round/>
            <a:headEnd type="none" w="med" len="med"/>
            <a:tailEnd type="none" w="med" len="med"/>
          </a:ln>
          <a:effectLst/>
        </p:spPr>
        <p:txBody>
          <a:bodyPr/>
          <a:lstStyle/>
          <a:p>
            <a:pPr eaLnBrk="0" hangingPunct="0">
              <a:defRPr/>
            </a:pPr>
            <a:r>
              <a:rPr lang="en-US" sz="1400" dirty="0">
                <a:solidFill>
                  <a:schemeClr val="bg2"/>
                </a:solidFill>
                <a:latin typeface="Calibri" pitchFamily="34" charset="0"/>
                <a:ea typeface="ＭＳ Ｐゴシック"/>
                <a:cs typeface="Calibri" pitchFamily="34" charset="0"/>
              </a:rPr>
              <a:t>Structure of WCAG 2.0</a:t>
            </a:r>
            <a:endParaRPr lang="en-US" sz="1400" dirty="0">
              <a:solidFill>
                <a:schemeClr val="bg2"/>
              </a:solidFill>
              <a:latin typeface="Arial" pitchFamily="-12" charset="0"/>
              <a:ea typeface="ＭＳ Ｐゴシック" pitchFamily="-12" charset="-128"/>
              <a:cs typeface="ＭＳ Ｐゴシック" pitchFamily="-12" charset="-128"/>
            </a:endParaRPr>
          </a:p>
          <a:p>
            <a:pPr eaLnBrk="0" hangingPunct="0">
              <a:defRPr/>
            </a:pPr>
            <a:endParaRPr lang="en-US" dirty="0">
              <a:latin typeface="Arial" pitchFamily="-12" charset="0"/>
              <a:ea typeface="ＭＳ Ｐゴシック" pitchFamily="-12" charset="-128"/>
              <a:cs typeface="ＭＳ Ｐゴシック" pitchFamily="-12" charset="-128"/>
            </a:endParaRPr>
          </a:p>
        </p:txBody>
      </p:sp>
      <p:graphicFrame>
        <p:nvGraphicFramePr>
          <p:cNvPr id="10" name="Diagram 9"/>
          <p:cNvGraphicFramePr/>
          <p:nvPr>
            <p:extLst>
              <p:ext uri="{D42A27DB-BD31-4B8C-83A1-F6EECF244321}">
                <p14:modId xmlns:p14="http://schemas.microsoft.com/office/powerpoint/2010/main" val="2280599606"/>
              </p:ext>
            </p:extLst>
          </p:nvPr>
        </p:nvGraphicFramePr>
        <p:xfrm>
          <a:off x="-357221" y="3752865"/>
          <a:ext cx="4262447" cy="2460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ounded Rectangle 10"/>
          <p:cNvSpPr/>
          <p:nvPr/>
        </p:nvSpPr>
        <p:spPr bwMode="auto">
          <a:xfrm>
            <a:off x="4643437" y="3355976"/>
            <a:ext cx="3657600" cy="357188"/>
          </a:xfrm>
          <a:prstGeom prst="roundRect">
            <a:avLst/>
          </a:prstGeom>
          <a:solidFill>
            <a:schemeClr val="accent1"/>
          </a:solidFill>
          <a:ln w="9525" cap="flat" cmpd="sng" algn="ctr">
            <a:noFill/>
            <a:prstDash val="solid"/>
            <a:round/>
            <a:headEnd type="none" w="med" len="med"/>
            <a:tailEnd type="none" w="med" len="med"/>
          </a:ln>
          <a:effectLst/>
        </p:spPr>
        <p:txBody>
          <a:bodyPr/>
          <a:lstStyle/>
          <a:p>
            <a:pPr eaLnBrk="0" hangingPunct="0">
              <a:defRPr/>
            </a:pPr>
            <a:r>
              <a:rPr lang="en-US" sz="1400" dirty="0">
                <a:solidFill>
                  <a:schemeClr val="bg2"/>
                </a:solidFill>
                <a:latin typeface="Calibri" pitchFamily="34" charset="0"/>
                <a:ea typeface="ＭＳ Ｐゴシック"/>
                <a:cs typeface="Calibri" pitchFamily="34" charset="0"/>
              </a:rPr>
              <a:t>Conformance Levels</a:t>
            </a:r>
            <a:endParaRPr lang="en-US" sz="1400" dirty="0">
              <a:solidFill>
                <a:schemeClr val="bg2"/>
              </a:solidFill>
              <a:latin typeface="Arial" pitchFamily="-12" charset="0"/>
              <a:ea typeface="ＭＳ Ｐゴシック" pitchFamily="-12" charset="-128"/>
              <a:cs typeface="ＭＳ Ｐゴシック" pitchFamily="-12" charset="-128"/>
            </a:endParaRPr>
          </a:p>
          <a:p>
            <a:pPr eaLnBrk="0" hangingPunct="0">
              <a:defRPr/>
            </a:pPr>
            <a:endParaRPr lang="en-US" dirty="0">
              <a:latin typeface="Arial" pitchFamily="-12" charset="0"/>
              <a:ea typeface="ＭＳ Ｐゴシック" pitchFamily="-12" charset="-128"/>
              <a:cs typeface="ＭＳ Ｐゴシック" pitchFamily="-12" charset="-128"/>
            </a:endParaRPr>
          </a:p>
        </p:txBody>
      </p:sp>
      <p:graphicFrame>
        <p:nvGraphicFramePr>
          <p:cNvPr id="12" name="Diagram 11"/>
          <p:cNvGraphicFramePr/>
          <p:nvPr>
            <p:extLst>
              <p:ext uri="{D42A27DB-BD31-4B8C-83A1-F6EECF244321}">
                <p14:modId xmlns:p14="http://schemas.microsoft.com/office/powerpoint/2010/main" val="2662150550"/>
              </p:ext>
            </p:extLst>
          </p:nvPr>
        </p:nvGraphicFramePr>
        <p:xfrm>
          <a:off x="4643437" y="3856041"/>
          <a:ext cx="3643339" cy="22860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225" name="Picture 2" descr="D:\Accessibility CoE\Reference Material\Icons\classy-icons-set\128x128\accept.png"/>
          <p:cNvPicPr>
            <a:picLocks noChangeAspect="1" noChangeArrowheads="1"/>
          </p:cNvPicPr>
          <p:nvPr/>
        </p:nvPicPr>
        <p:blipFill>
          <a:blip r:embed="rId12" cstate="email"/>
          <a:srcRect/>
          <a:stretch>
            <a:fillRect/>
          </a:stretch>
        </p:blipFill>
        <p:spPr bwMode="auto">
          <a:xfrm>
            <a:off x="7143754" y="4456113"/>
            <a:ext cx="285751" cy="285750"/>
          </a:xfrm>
          <a:prstGeom prst="rect">
            <a:avLst/>
          </a:prstGeom>
          <a:noFill/>
          <a:ln w="9525">
            <a:noFill/>
            <a:miter lim="800000"/>
            <a:headEnd/>
            <a:tailEnd/>
          </a:ln>
        </p:spPr>
      </p:pic>
      <p:sp>
        <p:nvSpPr>
          <p:cNvPr id="9226" name="Rectangle 14"/>
          <p:cNvSpPr>
            <a:spLocks noChangeArrowheads="1"/>
          </p:cNvSpPr>
          <p:nvPr/>
        </p:nvSpPr>
        <p:spPr bwMode="auto">
          <a:xfrm>
            <a:off x="7396169" y="4683126"/>
            <a:ext cx="1176337" cy="273050"/>
          </a:xfrm>
          <a:prstGeom prst="rect">
            <a:avLst/>
          </a:prstGeom>
          <a:solidFill>
            <a:srgbClr val="147E35"/>
          </a:solidFill>
          <a:ln w="9525" algn="ctr">
            <a:solidFill>
              <a:schemeClr val="bg1"/>
            </a:solidFill>
            <a:round/>
            <a:headEnd/>
            <a:tailEnd/>
          </a:ln>
        </p:spPr>
        <p:txBody>
          <a:bodyPr/>
          <a:lstStyle/>
          <a:p>
            <a:pPr eaLnBrk="0" hangingPunct="0"/>
            <a:r>
              <a:rPr lang="en-US" sz="1200" b="0">
                <a:solidFill>
                  <a:schemeClr val="bg1"/>
                </a:solidFill>
                <a:latin typeface="Calibri" pitchFamily="34" charset="0"/>
                <a:cs typeface="Calibri" pitchFamily="34" charset="0"/>
              </a:rPr>
              <a:t>Recommended</a:t>
            </a:r>
          </a:p>
        </p:txBody>
      </p:sp>
    </p:spTree>
    <p:extLst>
      <p:ext uri="{BB962C8B-B14F-4D97-AF65-F5344CB8AC3E}">
        <p14:creationId xmlns:p14="http://schemas.microsoft.com/office/powerpoint/2010/main" val="191444849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1"/>
          </p:nvPr>
        </p:nvSpPr>
        <p:spPr/>
        <p:txBody>
          <a:bodyPr/>
          <a:lstStyle/>
          <a:p>
            <a:pPr>
              <a:defRPr/>
            </a:pPr>
            <a:fld id="{03920E05-09C8-48F8-8C0B-734D4E71B5AC}" type="slidenum">
              <a:rPr lang="en-US" smtClean="0"/>
              <a:pPr>
                <a:defRPr/>
              </a:pPr>
              <a:t>14</a:t>
            </a:fld>
            <a:endParaRPr lang="en-US" dirty="0"/>
          </a:p>
        </p:txBody>
      </p:sp>
      <p:sp>
        <p:nvSpPr>
          <p:cNvPr id="2" name="Content Placeholder 1"/>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Principles of WCAG 2.0</a:t>
            </a:r>
            <a:endParaRPr lang="en-US" dirty="0"/>
          </a:p>
        </p:txBody>
      </p:sp>
      <p:pic>
        <p:nvPicPr>
          <p:cNvPr id="6" name="Picture 3" descr="Untitled-1.jpg"/>
          <p:cNvPicPr>
            <a:picLocks noChangeAspect="1"/>
          </p:cNvPicPr>
          <p:nvPr/>
        </p:nvPicPr>
        <p:blipFill>
          <a:blip r:embed="rId3" cstate="email"/>
          <a:srcRect/>
          <a:stretch>
            <a:fillRect/>
          </a:stretch>
        </p:blipFill>
        <p:spPr bwMode="auto">
          <a:xfrm>
            <a:off x="394499" y="1039814"/>
            <a:ext cx="7974012" cy="4197350"/>
          </a:xfrm>
          <a:prstGeom prst="rect">
            <a:avLst/>
          </a:prstGeom>
          <a:noFill/>
          <a:ln w="9525">
            <a:noFill/>
            <a:miter lim="800000"/>
            <a:headEnd/>
            <a:tailEnd/>
          </a:ln>
        </p:spPr>
      </p:pic>
    </p:spTree>
    <p:extLst>
      <p:ext uri="{BB962C8B-B14F-4D97-AF65-F5344CB8AC3E}">
        <p14:creationId xmlns:p14="http://schemas.microsoft.com/office/powerpoint/2010/main" val="1208636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endParaRPr lang="en-US"/>
          </a:p>
        </p:txBody>
      </p:sp>
      <p:sp>
        <p:nvSpPr>
          <p:cNvPr id="2" name="Title 1"/>
          <p:cNvSpPr>
            <a:spLocks noGrp="1"/>
          </p:cNvSpPr>
          <p:nvPr>
            <p:ph type="title"/>
          </p:nvPr>
        </p:nvSpPr>
        <p:spPr/>
        <p:txBody>
          <a:bodyPr/>
          <a:lstStyle/>
          <a:p>
            <a:r>
              <a:rPr lang="en-US" dirty="0" smtClean="0"/>
              <a:t>WCAG 2.0 Framework</a:t>
            </a:r>
            <a:endParaRPr lang="en-US" dirty="0"/>
          </a:p>
        </p:txBody>
      </p:sp>
      <p:graphicFrame>
        <p:nvGraphicFramePr>
          <p:cNvPr id="5" name="Table 4"/>
          <p:cNvGraphicFramePr>
            <a:graphicFrameLocks noGrp="1"/>
          </p:cNvGraphicFramePr>
          <p:nvPr/>
        </p:nvGraphicFramePr>
        <p:xfrm>
          <a:off x="333833" y="856345"/>
          <a:ext cx="8563427" cy="5542000"/>
        </p:xfrm>
        <a:graphic>
          <a:graphicData uri="http://schemas.openxmlformats.org/drawingml/2006/table">
            <a:tbl>
              <a:tblPr firstRow="1" bandRow="1">
                <a:tableStyleId>{2D5ABB26-0587-4C30-8999-92F81FD0307C}</a:tableStyleId>
              </a:tblPr>
              <a:tblGrid>
                <a:gridCol w="1584744"/>
                <a:gridCol w="2311689"/>
                <a:gridCol w="1372252"/>
                <a:gridCol w="1436915"/>
                <a:gridCol w="1857827"/>
              </a:tblGrid>
              <a:tr h="534572">
                <a:tc>
                  <a:txBody>
                    <a:bodyPr/>
                    <a:lstStyle/>
                    <a:p>
                      <a:r>
                        <a:rPr lang="en-US" sz="1400" b="1" dirty="0" smtClean="0">
                          <a:latin typeface="Arial" pitchFamily="34" charset="0"/>
                          <a:cs typeface="Arial" pitchFamily="34" charset="0"/>
                        </a:rPr>
                        <a:t>Principles</a:t>
                      </a:r>
                      <a:endParaRPr lang="en-US" sz="1400" b="1"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latin typeface="Arial" pitchFamily="34" charset="0"/>
                          <a:cs typeface="Arial" pitchFamily="34" charset="0"/>
                        </a:rPr>
                        <a:t>Guidelines</a:t>
                      </a:r>
                      <a:endParaRPr lang="en-US" sz="1400" b="1"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latin typeface="Arial" pitchFamily="34" charset="0"/>
                          <a:cs typeface="Arial" pitchFamily="34" charset="0"/>
                        </a:rPr>
                        <a:t>Level A</a:t>
                      </a:r>
                      <a:endParaRPr lang="en-US" sz="1400" b="1"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latin typeface="Arial" pitchFamily="34" charset="0"/>
                          <a:cs typeface="Arial" pitchFamily="34" charset="0"/>
                        </a:rPr>
                        <a:t>Level AA</a:t>
                      </a:r>
                      <a:endParaRPr lang="en-US" sz="1400" b="1"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latin typeface="Arial" pitchFamily="34" charset="0"/>
                          <a:cs typeface="Arial" pitchFamily="34" charset="0"/>
                        </a:rPr>
                        <a:t>Level AAA</a:t>
                      </a:r>
                      <a:endParaRPr lang="en-US" sz="1400" b="1"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456127">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562844">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095366">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893091">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latin typeface="Arial" pitchFamily="34" charset="0"/>
                        <a:cs typeface="Arial"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 name="Diagram 5"/>
          <p:cNvGraphicFramePr/>
          <p:nvPr/>
        </p:nvGraphicFramePr>
        <p:xfrm>
          <a:off x="377378" y="1248245"/>
          <a:ext cx="1422399" cy="1306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2249719" y="1436915"/>
          <a:ext cx="2380343" cy="3483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nvGraphicFramePr>
        <p:xfrm>
          <a:off x="1995693" y="1255509"/>
          <a:ext cx="2119112" cy="26849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p:cNvGraphicFramePr/>
          <p:nvPr/>
        </p:nvGraphicFramePr>
        <p:xfrm>
          <a:off x="2002953" y="1611105"/>
          <a:ext cx="2119112" cy="26849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0" name="Diagram 9"/>
          <p:cNvGraphicFramePr/>
          <p:nvPr/>
        </p:nvGraphicFramePr>
        <p:xfrm>
          <a:off x="2002953" y="1944927"/>
          <a:ext cx="2119112" cy="268492"/>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1" name="Diagram 10"/>
          <p:cNvGraphicFramePr/>
          <p:nvPr/>
        </p:nvGraphicFramePr>
        <p:xfrm>
          <a:off x="2010213" y="2300523"/>
          <a:ext cx="2119112" cy="268492"/>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2" name="Diagram 11"/>
          <p:cNvGraphicFramePr/>
          <p:nvPr/>
        </p:nvGraphicFramePr>
        <p:xfrm>
          <a:off x="2002953" y="2743197"/>
          <a:ext cx="2119112" cy="268492"/>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13" name="Diagram 12"/>
          <p:cNvGraphicFramePr/>
          <p:nvPr/>
        </p:nvGraphicFramePr>
        <p:xfrm>
          <a:off x="2010213" y="3098793"/>
          <a:ext cx="2119112" cy="268492"/>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14" name="Diagram 13"/>
          <p:cNvGraphicFramePr/>
          <p:nvPr/>
        </p:nvGraphicFramePr>
        <p:xfrm>
          <a:off x="2010213" y="3432615"/>
          <a:ext cx="2119112" cy="268492"/>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15" name="Diagram 14"/>
          <p:cNvGraphicFramePr/>
          <p:nvPr/>
        </p:nvGraphicFramePr>
        <p:xfrm>
          <a:off x="2017473" y="3788211"/>
          <a:ext cx="2119112" cy="268492"/>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aphicFrame>
        <p:nvGraphicFramePr>
          <p:cNvPr id="16" name="Diagram 15"/>
          <p:cNvGraphicFramePr/>
          <p:nvPr/>
        </p:nvGraphicFramePr>
        <p:xfrm>
          <a:off x="1995699" y="4245399"/>
          <a:ext cx="2119112" cy="268492"/>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graphicFrame>
        <p:nvGraphicFramePr>
          <p:cNvPr id="17" name="Diagram 16"/>
          <p:cNvGraphicFramePr/>
          <p:nvPr/>
        </p:nvGraphicFramePr>
        <p:xfrm>
          <a:off x="2002959" y="4600995"/>
          <a:ext cx="2119112" cy="268492"/>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graphicFrame>
        <p:nvGraphicFramePr>
          <p:cNvPr id="18" name="Diagram 17"/>
          <p:cNvGraphicFramePr/>
          <p:nvPr/>
        </p:nvGraphicFramePr>
        <p:xfrm>
          <a:off x="2002959" y="4934817"/>
          <a:ext cx="2119112" cy="268492"/>
        </p:xfrm>
        <a:graphic>
          <a:graphicData uri="http://schemas.openxmlformats.org/drawingml/2006/diagram">
            <dgm:relIds xmlns:dgm="http://schemas.openxmlformats.org/drawingml/2006/diagram" xmlns:r="http://schemas.openxmlformats.org/officeDocument/2006/relationships" r:dm="rId62" r:lo="rId63" r:qs="rId64" r:cs="rId65"/>
          </a:graphicData>
        </a:graphic>
      </p:graphicFrame>
      <p:graphicFrame>
        <p:nvGraphicFramePr>
          <p:cNvPr id="19" name="Diagram 18"/>
          <p:cNvGraphicFramePr/>
          <p:nvPr/>
        </p:nvGraphicFramePr>
        <p:xfrm>
          <a:off x="1988445" y="5370237"/>
          <a:ext cx="2119112" cy="268492"/>
        </p:xfrm>
        <a:graphic>
          <a:graphicData uri="http://schemas.openxmlformats.org/drawingml/2006/diagram">
            <dgm:relIds xmlns:dgm="http://schemas.openxmlformats.org/drawingml/2006/diagram" xmlns:r="http://schemas.openxmlformats.org/officeDocument/2006/relationships" r:dm="rId67" r:lo="rId68" r:qs="rId69" r:cs="rId70"/>
          </a:graphicData>
        </a:graphic>
      </p:graphicFrame>
      <p:graphicFrame>
        <p:nvGraphicFramePr>
          <p:cNvPr id="20" name="Diagram 19"/>
          <p:cNvGraphicFramePr/>
          <p:nvPr/>
        </p:nvGraphicFramePr>
        <p:xfrm>
          <a:off x="4151088" y="1262744"/>
          <a:ext cx="1422400" cy="261258"/>
        </p:xfrm>
        <a:graphic>
          <a:graphicData uri="http://schemas.openxmlformats.org/drawingml/2006/diagram">
            <dgm:relIds xmlns:dgm="http://schemas.openxmlformats.org/drawingml/2006/diagram" xmlns:r="http://schemas.openxmlformats.org/officeDocument/2006/relationships" r:dm="rId72" r:lo="rId73" r:qs="rId74" r:cs="rId75"/>
          </a:graphicData>
        </a:graphic>
      </p:graphicFrame>
      <p:graphicFrame>
        <p:nvGraphicFramePr>
          <p:cNvPr id="21" name="Diagram 20"/>
          <p:cNvGraphicFramePr/>
          <p:nvPr/>
        </p:nvGraphicFramePr>
        <p:xfrm>
          <a:off x="4158348" y="1618340"/>
          <a:ext cx="1422400" cy="261258"/>
        </p:xfrm>
        <a:graphic>
          <a:graphicData uri="http://schemas.openxmlformats.org/drawingml/2006/diagram">
            <dgm:relIds xmlns:dgm="http://schemas.openxmlformats.org/drawingml/2006/diagram" xmlns:r="http://schemas.openxmlformats.org/officeDocument/2006/relationships" r:dm="rId77" r:lo="rId78" r:qs="rId79" r:cs="rId80"/>
          </a:graphicData>
        </a:graphic>
      </p:graphicFrame>
      <p:graphicFrame>
        <p:nvGraphicFramePr>
          <p:cNvPr id="22" name="Diagram 21"/>
          <p:cNvGraphicFramePr/>
          <p:nvPr/>
        </p:nvGraphicFramePr>
        <p:xfrm>
          <a:off x="4143835" y="1952162"/>
          <a:ext cx="1422400" cy="261258"/>
        </p:xfrm>
        <a:graphic>
          <a:graphicData uri="http://schemas.openxmlformats.org/drawingml/2006/diagram">
            <dgm:relIds xmlns:dgm="http://schemas.openxmlformats.org/drawingml/2006/diagram" xmlns:r="http://schemas.openxmlformats.org/officeDocument/2006/relationships" r:dm="rId82" r:lo="rId83" r:qs="rId84" r:cs="rId85"/>
          </a:graphicData>
        </a:graphic>
      </p:graphicFrame>
      <p:graphicFrame>
        <p:nvGraphicFramePr>
          <p:cNvPr id="23" name="Diagram 22"/>
          <p:cNvGraphicFramePr/>
          <p:nvPr/>
        </p:nvGraphicFramePr>
        <p:xfrm>
          <a:off x="4151095" y="2307758"/>
          <a:ext cx="1422400" cy="261258"/>
        </p:xfrm>
        <a:graphic>
          <a:graphicData uri="http://schemas.openxmlformats.org/drawingml/2006/diagram">
            <dgm:relIds xmlns:dgm="http://schemas.openxmlformats.org/drawingml/2006/diagram" xmlns:r="http://schemas.openxmlformats.org/officeDocument/2006/relationships" r:dm="rId87" r:lo="rId88" r:qs="rId89" r:cs="rId90"/>
          </a:graphicData>
        </a:graphic>
      </p:graphicFrame>
      <p:graphicFrame>
        <p:nvGraphicFramePr>
          <p:cNvPr id="24" name="Diagram 23"/>
          <p:cNvGraphicFramePr/>
          <p:nvPr/>
        </p:nvGraphicFramePr>
        <p:xfrm>
          <a:off x="4143835" y="2750432"/>
          <a:ext cx="1422400" cy="261258"/>
        </p:xfrm>
        <a:graphic>
          <a:graphicData uri="http://schemas.openxmlformats.org/drawingml/2006/diagram">
            <dgm:relIds xmlns:dgm="http://schemas.openxmlformats.org/drawingml/2006/diagram" xmlns:r="http://schemas.openxmlformats.org/officeDocument/2006/relationships" r:dm="rId92" r:lo="rId93" r:qs="rId94" r:cs="rId95"/>
          </a:graphicData>
        </a:graphic>
      </p:graphicFrame>
      <p:graphicFrame>
        <p:nvGraphicFramePr>
          <p:cNvPr id="25" name="Diagram 24"/>
          <p:cNvGraphicFramePr/>
          <p:nvPr/>
        </p:nvGraphicFramePr>
        <p:xfrm>
          <a:off x="4151095" y="3106028"/>
          <a:ext cx="1422400" cy="261258"/>
        </p:xfrm>
        <a:graphic>
          <a:graphicData uri="http://schemas.openxmlformats.org/drawingml/2006/diagram">
            <dgm:relIds xmlns:dgm="http://schemas.openxmlformats.org/drawingml/2006/diagram" xmlns:r="http://schemas.openxmlformats.org/officeDocument/2006/relationships" r:dm="rId97" r:lo="rId98" r:qs="rId99" r:cs="rId100"/>
          </a:graphicData>
        </a:graphic>
      </p:graphicFrame>
      <p:graphicFrame>
        <p:nvGraphicFramePr>
          <p:cNvPr id="26" name="Diagram 25"/>
          <p:cNvGraphicFramePr/>
          <p:nvPr/>
        </p:nvGraphicFramePr>
        <p:xfrm>
          <a:off x="4136580" y="3439850"/>
          <a:ext cx="1422400" cy="261258"/>
        </p:xfrm>
        <a:graphic>
          <a:graphicData uri="http://schemas.openxmlformats.org/drawingml/2006/diagram">
            <dgm:relIds xmlns:dgm="http://schemas.openxmlformats.org/drawingml/2006/diagram" xmlns:r="http://schemas.openxmlformats.org/officeDocument/2006/relationships" r:dm="rId102" r:lo="rId103" r:qs="rId104" r:cs="rId105"/>
          </a:graphicData>
        </a:graphic>
      </p:graphicFrame>
      <p:graphicFrame>
        <p:nvGraphicFramePr>
          <p:cNvPr id="27" name="Diagram 26"/>
          <p:cNvGraphicFramePr/>
          <p:nvPr/>
        </p:nvGraphicFramePr>
        <p:xfrm>
          <a:off x="4143840" y="3795446"/>
          <a:ext cx="1422400" cy="261258"/>
        </p:xfrm>
        <a:graphic>
          <a:graphicData uri="http://schemas.openxmlformats.org/drawingml/2006/diagram">
            <dgm:relIds xmlns:dgm="http://schemas.openxmlformats.org/drawingml/2006/diagram" xmlns:r="http://schemas.openxmlformats.org/officeDocument/2006/relationships" r:dm="rId107" r:lo="rId108" r:qs="rId109" r:cs="rId110"/>
          </a:graphicData>
        </a:graphic>
      </p:graphicFrame>
      <p:graphicFrame>
        <p:nvGraphicFramePr>
          <p:cNvPr id="28" name="Diagram 27"/>
          <p:cNvGraphicFramePr/>
          <p:nvPr/>
        </p:nvGraphicFramePr>
        <p:xfrm>
          <a:off x="4136580" y="4252634"/>
          <a:ext cx="1422400" cy="261258"/>
        </p:xfrm>
        <a:graphic>
          <a:graphicData uri="http://schemas.openxmlformats.org/drawingml/2006/diagram">
            <dgm:relIds xmlns:dgm="http://schemas.openxmlformats.org/drawingml/2006/diagram" xmlns:r="http://schemas.openxmlformats.org/officeDocument/2006/relationships" r:dm="rId112" r:lo="rId113" r:qs="rId114" r:cs="rId115"/>
          </a:graphicData>
        </a:graphic>
      </p:graphicFrame>
      <p:graphicFrame>
        <p:nvGraphicFramePr>
          <p:cNvPr id="29" name="Diagram 28"/>
          <p:cNvGraphicFramePr/>
          <p:nvPr/>
        </p:nvGraphicFramePr>
        <p:xfrm>
          <a:off x="4143840" y="4608230"/>
          <a:ext cx="1422400" cy="261258"/>
        </p:xfrm>
        <a:graphic>
          <a:graphicData uri="http://schemas.openxmlformats.org/drawingml/2006/diagram">
            <dgm:relIds xmlns:dgm="http://schemas.openxmlformats.org/drawingml/2006/diagram" xmlns:r="http://schemas.openxmlformats.org/officeDocument/2006/relationships" r:dm="rId117" r:lo="rId118" r:qs="rId119" r:cs="rId120"/>
          </a:graphicData>
        </a:graphic>
      </p:graphicFrame>
      <p:graphicFrame>
        <p:nvGraphicFramePr>
          <p:cNvPr id="30" name="Diagram 29"/>
          <p:cNvGraphicFramePr/>
          <p:nvPr/>
        </p:nvGraphicFramePr>
        <p:xfrm>
          <a:off x="4129327" y="4942052"/>
          <a:ext cx="1422400" cy="261258"/>
        </p:xfrm>
        <a:graphic>
          <a:graphicData uri="http://schemas.openxmlformats.org/drawingml/2006/diagram">
            <dgm:relIds xmlns:dgm="http://schemas.openxmlformats.org/drawingml/2006/diagram" xmlns:r="http://schemas.openxmlformats.org/officeDocument/2006/relationships" r:dm="rId122" r:lo="rId123" r:qs="rId124" r:cs="rId125"/>
          </a:graphicData>
        </a:graphic>
      </p:graphicFrame>
      <p:graphicFrame>
        <p:nvGraphicFramePr>
          <p:cNvPr id="31" name="Diagram 30"/>
          <p:cNvGraphicFramePr/>
          <p:nvPr/>
        </p:nvGraphicFramePr>
        <p:xfrm>
          <a:off x="4136587" y="5384732"/>
          <a:ext cx="1422400" cy="261258"/>
        </p:xfrm>
        <a:graphic>
          <a:graphicData uri="http://schemas.openxmlformats.org/drawingml/2006/diagram">
            <dgm:relIds xmlns:dgm="http://schemas.openxmlformats.org/drawingml/2006/diagram" xmlns:r="http://schemas.openxmlformats.org/officeDocument/2006/relationships" r:dm="rId127" r:lo="rId128" r:qs="rId129" r:cs="rId130"/>
          </a:graphicData>
        </a:graphic>
      </p:graphicFrame>
      <p:graphicFrame>
        <p:nvGraphicFramePr>
          <p:cNvPr id="32" name="Diagram 31"/>
          <p:cNvGraphicFramePr/>
          <p:nvPr/>
        </p:nvGraphicFramePr>
        <p:xfrm>
          <a:off x="5537179" y="1618340"/>
          <a:ext cx="1422400" cy="261258"/>
        </p:xfrm>
        <a:graphic>
          <a:graphicData uri="http://schemas.openxmlformats.org/drawingml/2006/diagram">
            <dgm:relIds xmlns:dgm="http://schemas.openxmlformats.org/drawingml/2006/diagram" xmlns:r="http://schemas.openxmlformats.org/officeDocument/2006/relationships" r:dm="rId132" r:lo="rId133" r:qs="rId134" r:cs="rId135"/>
          </a:graphicData>
        </a:graphic>
      </p:graphicFrame>
      <p:graphicFrame>
        <p:nvGraphicFramePr>
          <p:cNvPr id="33" name="Diagram 32"/>
          <p:cNvGraphicFramePr/>
          <p:nvPr/>
        </p:nvGraphicFramePr>
        <p:xfrm>
          <a:off x="5529924" y="2293244"/>
          <a:ext cx="1422400" cy="261258"/>
        </p:xfrm>
        <a:graphic>
          <a:graphicData uri="http://schemas.openxmlformats.org/drawingml/2006/diagram">
            <dgm:relIds xmlns:dgm="http://schemas.openxmlformats.org/drawingml/2006/diagram" xmlns:r="http://schemas.openxmlformats.org/officeDocument/2006/relationships" r:dm="rId137" r:lo="rId138" r:qs="rId139" r:cs="rId140"/>
          </a:graphicData>
        </a:graphic>
      </p:graphicFrame>
      <p:graphicFrame>
        <p:nvGraphicFramePr>
          <p:cNvPr id="34" name="Diagram 33"/>
          <p:cNvGraphicFramePr/>
          <p:nvPr/>
        </p:nvGraphicFramePr>
        <p:xfrm>
          <a:off x="5537184" y="3795446"/>
          <a:ext cx="1422400" cy="261258"/>
        </p:xfrm>
        <a:graphic>
          <a:graphicData uri="http://schemas.openxmlformats.org/drawingml/2006/diagram">
            <dgm:relIds xmlns:dgm="http://schemas.openxmlformats.org/drawingml/2006/diagram" xmlns:r="http://schemas.openxmlformats.org/officeDocument/2006/relationships" r:dm="rId142" r:lo="rId143" r:qs="rId144" r:cs="rId145"/>
          </a:graphicData>
        </a:graphic>
      </p:graphicFrame>
      <p:graphicFrame>
        <p:nvGraphicFramePr>
          <p:cNvPr id="35" name="Diagram 34"/>
          <p:cNvGraphicFramePr/>
          <p:nvPr/>
        </p:nvGraphicFramePr>
        <p:xfrm>
          <a:off x="5529931" y="4252640"/>
          <a:ext cx="1422400" cy="261258"/>
        </p:xfrm>
        <a:graphic>
          <a:graphicData uri="http://schemas.openxmlformats.org/drawingml/2006/diagram">
            <dgm:relIds xmlns:dgm="http://schemas.openxmlformats.org/drawingml/2006/diagram" xmlns:r="http://schemas.openxmlformats.org/officeDocument/2006/relationships" r:dm="rId147" r:lo="rId148" r:qs="rId149" r:cs="rId150"/>
          </a:graphicData>
        </a:graphic>
      </p:graphicFrame>
      <p:graphicFrame>
        <p:nvGraphicFramePr>
          <p:cNvPr id="36" name="Diagram 35"/>
          <p:cNvGraphicFramePr/>
          <p:nvPr/>
        </p:nvGraphicFramePr>
        <p:xfrm>
          <a:off x="5537191" y="4593722"/>
          <a:ext cx="1422400" cy="261258"/>
        </p:xfrm>
        <a:graphic>
          <a:graphicData uri="http://schemas.openxmlformats.org/drawingml/2006/diagram">
            <dgm:relIds xmlns:dgm="http://schemas.openxmlformats.org/drawingml/2006/diagram" xmlns:r="http://schemas.openxmlformats.org/officeDocument/2006/relationships" r:dm="rId152" r:lo="rId153" r:qs="rId154" r:cs="rId155"/>
          </a:graphicData>
        </a:graphic>
      </p:graphicFrame>
      <p:graphicFrame>
        <p:nvGraphicFramePr>
          <p:cNvPr id="37" name="Diagram 36"/>
          <p:cNvGraphicFramePr/>
          <p:nvPr/>
        </p:nvGraphicFramePr>
        <p:xfrm>
          <a:off x="5529936" y="4934804"/>
          <a:ext cx="1422400" cy="261258"/>
        </p:xfrm>
        <a:graphic>
          <a:graphicData uri="http://schemas.openxmlformats.org/drawingml/2006/diagram">
            <dgm:relIds xmlns:dgm="http://schemas.openxmlformats.org/drawingml/2006/diagram" xmlns:r="http://schemas.openxmlformats.org/officeDocument/2006/relationships" r:dm="rId157" r:lo="rId158" r:qs="rId159" r:cs="rId160"/>
          </a:graphicData>
        </a:graphic>
      </p:graphicFrame>
      <p:graphicFrame>
        <p:nvGraphicFramePr>
          <p:cNvPr id="38" name="Diagram 37"/>
          <p:cNvGraphicFramePr/>
          <p:nvPr/>
        </p:nvGraphicFramePr>
        <p:xfrm>
          <a:off x="7010352" y="1611086"/>
          <a:ext cx="1422400" cy="261258"/>
        </p:xfrm>
        <a:graphic>
          <a:graphicData uri="http://schemas.openxmlformats.org/drawingml/2006/diagram">
            <dgm:relIds xmlns:dgm="http://schemas.openxmlformats.org/drawingml/2006/diagram" xmlns:r="http://schemas.openxmlformats.org/officeDocument/2006/relationships" r:dm="rId162" r:lo="rId163" r:qs="rId164" r:cs="rId165"/>
          </a:graphicData>
        </a:graphic>
      </p:graphicFrame>
      <p:graphicFrame>
        <p:nvGraphicFramePr>
          <p:cNvPr id="39" name="Diagram 38"/>
          <p:cNvGraphicFramePr/>
          <p:nvPr/>
        </p:nvGraphicFramePr>
        <p:xfrm>
          <a:off x="7003099" y="2300504"/>
          <a:ext cx="1422400" cy="261258"/>
        </p:xfrm>
        <a:graphic>
          <a:graphicData uri="http://schemas.openxmlformats.org/drawingml/2006/diagram">
            <dgm:relIds xmlns:dgm="http://schemas.openxmlformats.org/drawingml/2006/diagram" xmlns:r="http://schemas.openxmlformats.org/officeDocument/2006/relationships" r:dm="rId167" r:lo="rId168" r:qs="rId169" r:cs="rId170"/>
          </a:graphicData>
        </a:graphic>
      </p:graphicFrame>
      <p:graphicFrame>
        <p:nvGraphicFramePr>
          <p:cNvPr id="40" name="Diagram 39"/>
          <p:cNvGraphicFramePr/>
          <p:nvPr/>
        </p:nvGraphicFramePr>
        <p:xfrm>
          <a:off x="6995839" y="2743178"/>
          <a:ext cx="1422400" cy="261258"/>
        </p:xfrm>
        <a:graphic>
          <a:graphicData uri="http://schemas.openxmlformats.org/drawingml/2006/diagram">
            <dgm:relIds xmlns:dgm="http://schemas.openxmlformats.org/drawingml/2006/diagram" xmlns:r="http://schemas.openxmlformats.org/officeDocument/2006/relationships" r:dm="rId172" r:lo="rId173" r:qs="rId174" r:cs="rId175"/>
          </a:graphicData>
        </a:graphic>
      </p:graphicFrame>
      <p:graphicFrame>
        <p:nvGraphicFramePr>
          <p:cNvPr id="41" name="Diagram 40"/>
          <p:cNvGraphicFramePr/>
          <p:nvPr/>
        </p:nvGraphicFramePr>
        <p:xfrm>
          <a:off x="7003099" y="3098774"/>
          <a:ext cx="1422400" cy="261258"/>
        </p:xfrm>
        <a:graphic>
          <a:graphicData uri="http://schemas.openxmlformats.org/drawingml/2006/diagram">
            <dgm:relIds xmlns:dgm="http://schemas.openxmlformats.org/drawingml/2006/diagram" xmlns:r="http://schemas.openxmlformats.org/officeDocument/2006/relationships" r:dm="rId177" r:lo="rId178" r:qs="rId179" r:cs="rId180"/>
          </a:graphicData>
        </a:graphic>
      </p:graphicFrame>
      <p:graphicFrame>
        <p:nvGraphicFramePr>
          <p:cNvPr id="42" name="Diagram 41"/>
          <p:cNvGraphicFramePr/>
          <p:nvPr/>
        </p:nvGraphicFramePr>
        <p:xfrm>
          <a:off x="6988584" y="3432596"/>
          <a:ext cx="1422400" cy="261258"/>
        </p:xfrm>
        <a:graphic>
          <a:graphicData uri="http://schemas.openxmlformats.org/drawingml/2006/diagram">
            <dgm:relIds xmlns:dgm="http://schemas.openxmlformats.org/drawingml/2006/diagram" xmlns:r="http://schemas.openxmlformats.org/officeDocument/2006/relationships" r:dm="rId182" r:lo="rId183" r:qs="rId184" r:cs="rId185"/>
          </a:graphicData>
        </a:graphic>
      </p:graphicFrame>
      <p:graphicFrame>
        <p:nvGraphicFramePr>
          <p:cNvPr id="43" name="Diagram 42"/>
          <p:cNvGraphicFramePr/>
          <p:nvPr/>
        </p:nvGraphicFramePr>
        <p:xfrm>
          <a:off x="6995844" y="3788191"/>
          <a:ext cx="1422400" cy="261258"/>
        </p:xfrm>
        <a:graphic>
          <a:graphicData uri="http://schemas.openxmlformats.org/drawingml/2006/diagram">
            <dgm:relIds xmlns:dgm="http://schemas.openxmlformats.org/drawingml/2006/diagram" xmlns:r="http://schemas.openxmlformats.org/officeDocument/2006/relationships" r:dm="rId187" r:lo="rId188" r:qs="rId189" r:cs="rId190"/>
          </a:graphicData>
        </a:graphic>
      </p:graphicFrame>
      <p:graphicFrame>
        <p:nvGraphicFramePr>
          <p:cNvPr id="44" name="Diagram 43"/>
          <p:cNvGraphicFramePr/>
          <p:nvPr/>
        </p:nvGraphicFramePr>
        <p:xfrm>
          <a:off x="6988584" y="4245380"/>
          <a:ext cx="1422400" cy="261258"/>
        </p:xfrm>
        <a:graphic>
          <a:graphicData uri="http://schemas.openxmlformats.org/drawingml/2006/diagram">
            <dgm:relIds xmlns:dgm="http://schemas.openxmlformats.org/drawingml/2006/diagram" xmlns:r="http://schemas.openxmlformats.org/officeDocument/2006/relationships" r:dm="rId192" r:lo="rId193" r:qs="rId194" r:cs="rId195"/>
          </a:graphicData>
        </a:graphic>
      </p:graphicFrame>
      <p:graphicFrame>
        <p:nvGraphicFramePr>
          <p:cNvPr id="45" name="Diagram 44"/>
          <p:cNvGraphicFramePr/>
          <p:nvPr/>
        </p:nvGraphicFramePr>
        <p:xfrm>
          <a:off x="6995844" y="4600976"/>
          <a:ext cx="1422400" cy="261258"/>
        </p:xfrm>
        <a:graphic>
          <a:graphicData uri="http://schemas.openxmlformats.org/drawingml/2006/diagram">
            <dgm:relIds xmlns:dgm="http://schemas.openxmlformats.org/drawingml/2006/diagram" xmlns:r="http://schemas.openxmlformats.org/officeDocument/2006/relationships" r:dm="rId197" r:lo="rId198" r:qs="rId199" r:cs="rId200"/>
          </a:graphicData>
        </a:graphic>
      </p:graphicFrame>
      <p:graphicFrame>
        <p:nvGraphicFramePr>
          <p:cNvPr id="46" name="Diagram 45"/>
          <p:cNvGraphicFramePr/>
          <p:nvPr/>
        </p:nvGraphicFramePr>
        <p:xfrm>
          <a:off x="6981331" y="4934798"/>
          <a:ext cx="1422400" cy="261258"/>
        </p:xfrm>
        <a:graphic>
          <a:graphicData uri="http://schemas.openxmlformats.org/drawingml/2006/diagram">
            <dgm:relIds xmlns:dgm="http://schemas.openxmlformats.org/drawingml/2006/diagram" xmlns:r="http://schemas.openxmlformats.org/officeDocument/2006/relationships" r:dm="rId202" r:lo="rId203" r:qs="rId204" r:cs="rId205"/>
          </a:graphicData>
        </a:graphic>
      </p:graphicFrame>
      <p:graphicFrame>
        <p:nvGraphicFramePr>
          <p:cNvPr id="47" name="Diagram 46"/>
          <p:cNvGraphicFramePr/>
          <p:nvPr/>
        </p:nvGraphicFramePr>
        <p:xfrm>
          <a:off x="370125" y="2750448"/>
          <a:ext cx="1422399" cy="1306273"/>
        </p:xfrm>
        <a:graphic>
          <a:graphicData uri="http://schemas.openxmlformats.org/drawingml/2006/diagram">
            <dgm:relIds xmlns:dgm="http://schemas.openxmlformats.org/drawingml/2006/diagram" xmlns:r="http://schemas.openxmlformats.org/officeDocument/2006/relationships" r:dm="rId207" r:lo="rId208" r:qs="rId209" r:cs="rId210"/>
          </a:graphicData>
        </a:graphic>
      </p:graphicFrame>
      <p:graphicFrame>
        <p:nvGraphicFramePr>
          <p:cNvPr id="48" name="Diagram 47"/>
          <p:cNvGraphicFramePr/>
          <p:nvPr/>
        </p:nvGraphicFramePr>
        <p:xfrm>
          <a:off x="377385" y="4238133"/>
          <a:ext cx="1422399" cy="943468"/>
        </p:xfrm>
        <a:graphic>
          <a:graphicData uri="http://schemas.openxmlformats.org/drawingml/2006/diagram">
            <dgm:relIds xmlns:dgm="http://schemas.openxmlformats.org/drawingml/2006/diagram" xmlns:r="http://schemas.openxmlformats.org/officeDocument/2006/relationships" r:dm="rId212" r:lo="rId213" r:qs="rId214" r:cs="rId215"/>
          </a:graphicData>
        </a:graphic>
      </p:graphicFrame>
      <p:graphicFrame>
        <p:nvGraphicFramePr>
          <p:cNvPr id="49" name="Diagram 48"/>
          <p:cNvGraphicFramePr/>
          <p:nvPr/>
        </p:nvGraphicFramePr>
        <p:xfrm>
          <a:off x="399155" y="5362973"/>
          <a:ext cx="1415133" cy="776571"/>
        </p:xfrm>
        <a:graphic>
          <a:graphicData uri="http://schemas.openxmlformats.org/drawingml/2006/diagram">
            <dgm:relIds xmlns:dgm="http://schemas.openxmlformats.org/drawingml/2006/diagram" xmlns:r="http://schemas.openxmlformats.org/officeDocument/2006/relationships" r:dm="rId217" r:lo="rId218" r:qs="rId219" r:cs="rId220"/>
          </a:graphicData>
        </a:graphic>
      </p:graphicFrame>
    </p:spTree>
    <p:extLst>
      <p:ext uri="{BB962C8B-B14F-4D97-AF65-F5344CB8AC3E}">
        <p14:creationId xmlns:p14="http://schemas.microsoft.com/office/powerpoint/2010/main" val="134583342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16</a:t>
            </a:fld>
            <a:endParaRPr lang="en-US" dirty="0"/>
          </a:p>
        </p:txBody>
      </p:sp>
      <p:sp>
        <p:nvSpPr>
          <p:cNvPr id="7" name="Content Placeholder 2"/>
          <p:cNvSpPr>
            <a:spLocks noGrp="1"/>
          </p:cNvSpPr>
          <p:nvPr>
            <p:ph sz="quarter" idx="12"/>
          </p:nvPr>
        </p:nvSpPr>
        <p:spPr/>
        <p:txBody>
          <a:bodyPr>
            <a:normAutofit/>
          </a:bodyPr>
          <a:lstStyle/>
          <a:p>
            <a:r>
              <a:rPr lang="en-US" dirty="0" smtClean="0"/>
              <a:t>WCAG is an international guidelines followed by various countries. Many countries have their own accessibility laws that needs to followed in addition to WCAG. </a:t>
            </a:r>
            <a:endParaRPr lang="en-US" dirty="0"/>
          </a:p>
        </p:txBody>
      </p:sp>
      <p:sp>
        <p:nvSpPr>
          <p:cNvPr id="4" name="Title 3"/>
          <p:cNvSpPr>
            <a:spLocks noGrp="1"/>
          </p:cNvSpPr>
          <p:nvPr>
            <p:ph type="title"/>
          </p:nvPr>
        </p:nvSpPr>
        <p:spPr/>
        <p:txBody>
          <a:bodyPr/>
          <a:lstStyle/>
          <a:p>
            <a:r>
              <a:rPr lang="en-US" dirty="0" smtClean="0"/>
              <a:t>Accessibility Standards Across The Globe</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69870704"/>
              </p:ext>
            </p:extLst>
          </p:nvPr>
        </p:nvGraphicFramePr>
        <p:xfrm>
          <a:off x="482602" y="1622585"/>
          <a:ext cx="8254998" cy="3975205"/>
        </p:xfrm>
        <a:graphic>
          <a:graphicData uri="http://schemas.openxmlformats.org/drawingml/2006/table">
            <a:tbl>
              <a:tblPr firstRow="1" firstCol="1" bandRow="1">
                <a:tableStyleId>{5C22544A-7EE6-4342-B048-85BDC9FD1C3A}</a:tableStyleId>
              </a:tblPr>
              <a:tblGrid>
                <a:gridCol w="1007079"/>
                <a:gridCol w="2059935"/>
                <a:gridCol w="1544528"/>
                <a:gridCol w="3643456"/>
              </a:tblGrid>
              <a:tr h="420624">
                <a:tc>
                  <a:txBody>
                    <a:bodyPr/>
                    <a:lstStyle/>
                    <a:p>
                      <a:pPr marL="0" marR="0" algn="ctr">
                        <a:lnSpc>
                          <a:spcPct val="115000"/>
                        </a:lnSpc>
                        <a:spcBef>
                          <a:spcPts val="0"/>
                        </a:spcBef>
                        <a:spcAft>
                          <a:spcPts val="0"/>
                        </a:spcAft>
                      </a:pPr>
                      <a:r>
                        <a:rPr lang="en-US" sz="1200" dirty="0">
                          <a:effectLst/>
                          <a:latin typeface="Calibri" pitchFamily="34" charset="0"/>
                        </a:rPr>
                        <a:t>Country</a:t>
                      </a:r>
                      <a:endParaRPr lang="en-US" sz="1200" dirty="0">
                        <a:effectLst/>
                        <a:latin typeface="Calibri" pitchFamily="34" charset="0"/>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dirty="0">
                          <a:effectLst/>
                          <a:latin typeface="Calibri" pitchFamily="34" charset="0"/>
                        </a:rPr>
                        <a:t>Standard</a:t>
                      </a:r>
                      <a:endParaRPr lang="en-US" sz="1200" dirty="0">
                        <a:effectLst/>
                        <a:latin typeface="Calibri" pitchFamily="34" charset="0"/>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latin typeface="Calibri" pitchFamily="34" charset="0"/>
                        </a:rPr>
                        <a:t>Legislation</a:t>
                      </a:r>
                      <a:endParaRPr lang="en-US" sz="1200">
                        <a:effectLst/>
                        <a:latin typeface="Calibri" pitchFamily="34" charset="0"/>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200">
                          <a:effectLst/>
                          <a:latin typeface="Calibri" pitchFamily="34" charset="0"/>
                        </a:rPr>
                        <a:t>Applies To</a:t>
                      </a:r>
                      <a:endParaRPr lang="en-US" sz="1200">
                        <a:effectLst/>
                        <a:latin typeface="Calibri" pitchFamily="34" charset="0"/>
                        <a:ea typeface="Calibri"/>
                        <a:cs typeface="Times New Roman"/>
                      </a:endParaRPr>
                    </a:p>
                  </a:txBody>
                  <a:tcPr marL="68580" marR="68580" marT="0" marB="0"/>
                </a:tc>
              </a:tr>
              <a:tr h="554518">
                <a:tc>
                  <a:txBody>
                    <a:bodyPr/>
                    <a:lstStyle/>
                    <a:p>
                      <a:pPr marL="0" marR="0">
                        <a:lnSpc>
                          <a:spcPct val="115000"/>
                        </a:lnSpc>
                        <a:spcBef>
                          <a:spcPts val="0"/>
                        </a:spcBef>
                        <a:spcAft>
                          <a:spcPts val="0"/>
                        </a:spcAft>
                      </a:pPr>
                      <a:r>
                        <a:rPr lang="en-US" sz="1200">
                          <a:effectLst/>
                          <a:latin typeface="Calibri" pitchFamily="34" charset="0"/>
                        </a:rPr>
                        <a:t>Australia</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dirty="0">
                          <a:effectLst/>
                          <a:latin typeface="Calibri" pitchFamily="34" charset="0"/>
                        </a:rPr>
                        <a:t>WCAG 2 AA</a:t>
                      </a:r>
                      <a:endParaRPr lang="en-US" sz="1200" dirty="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u="sng">
                          <a:effectLst/>
                          <a:latin typeface="Calibri" pitchFamily="34" charset="0"/>
                          <a:hlinkClick r:id="rId2"/>
                        </a:rPr>
                        <a:t>Disability Discrimination Act</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a:effectLst/>
                          <a:latin typeface="Calibri" pitchFamily="34" charset="0"/>
                        </a:rPr>
                        <a:t>All government and non-government websites </a:t>
                      </a:r>
                      <a:r>
                        <a:rPr lang="en-US" sz="1200" u="sng">
                          <a:effectLst/>
                          <a:latin typeface="Calibri" pitchFamily="34" charset="0"/>
                          <a:hlinkClick r:id="rId2"/>
                        </a:rPr>
                        <a:t>should comply</a:t>
                      </a:r>
                      <a:r>
                        <a:rPr lang="en-US" sz="1200">
                          <a:effectLst/>
                          <a:latin typeface="Calibri" pitchFamily="34" charset="0"/>
                        </a:rPr>
                        <a:t> with WCAG 2 AA by end of 2013</a:t>
                      </a:r>
                      <a:endParaRPr lang="en-US" sz="1200">
                        <a:effectLst/>
                        <a:latin typeface="Calibri" pitchFamily="34" charset="0"/>
                        <a:ea typeface="Calibri"/>
                        <a:cs typeface="Times New Roman"/>
                      </a:endParaRPr>
                    </a:p>
                  </a:txBody>
                  <a:tcPr marL="68580" marR="68580" marT="0" marB="0"/>
                </a:tc>
              </a:tr>
              <a:tr h="623455">
                <a:tc>
                  <a:txBody>
                    <a:bodyPr/>
                    <a:lstStyle/>
                    <a:p>
                      <a:pPr marL="0" marR="0">
                        <a:lnSpc>
                          <a:spcPct val="115000"/>
                        </a:lnSpc>
                        <a:spcBef>
                          <a:spcPts val="0"/>
                        </a:spcBef>
                        <a:spcAft>
                          <a:spcPts val="0"/>
                        </a:spcAft>
                      </a:pPr>
                      <a:r>
                        <a:rPr lang="en-US" sz="1200">
                          <a:effectLst/>
                          <a:latin typeface="Calibri" pitchFamily="34" charset="0"/>
                        </a:rPr>
                        <a:t>India</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u="sng" dirty="0">
                          <a:effectLst/>
                          <a:latin typeface="Calibri" pitchFamily="34" charset="0"/>
                          <a:hlinkClick r:id="rId3"/>
                        </a:rPr>
                        <a:t>Guidelines for Indian Government Websites</a:t>
                      </a:r>
                      <a:r>
                        <a:rPr lang="en-US" sz="1200" dirty="0">
                          <a:effectLst/>
                          <a:latin typeface="Calibri" pitchFamily="34" charset="0"/>
                        </a:rPr>
                        <a:t> (based on WCAG 2 A)</a:t>
                      </a:r>
                      <a:endParaRPr lang="en-US" sz="1200" dirty="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a:effectLst/>
                          <a:latin typeface="Calibri" pitchFamily="34" charset="0"/>
                        </a:rPr>
                        <a:t> </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a:effectLst/>
                          <a:latin typeface="Calibri" pitchFamily="34" charset="0"/>
                        </a:rPr>
                        <a:t>WCAG 2 Level A became the standard for Indian government websites in February 2009.</a:t>
                      </a:r>
                      <a:endParaRPr lang="en-US" sz="1200">
                        <a:effectLst/>
                        <a:latin typeface="Calibri" pitchFamily="34" charset="0"/>
                        <a:ea typeface="Calibri"/>
                        <a:cs typeface="Times New Roman"/>
                      </a:endParaRPr>
                    </a:p>
                  </a:txBody>
                  <a:tcPr marL="68580" marR="68580" marT="0" marB="0"/>
                </a:tc>
              </a:tr>
              <a:tr h="1517073">
                <a:tc>
                  <a:txBody>
                    <a:bodyPr/>
                    <a:lstStyle/>
                    <a:p>
                      <a:pPr marL="0" marR="0">
                        <a:lnSpc>
                          <a:spcPct val="115000"/>
                        </a:lnSpc>
                        <a:spcBef>
                          <a:spcPts val="0"/>
                        </a:spcBef>
                        <a:spcAft>
                          <a:spcPts val="0"/>
                        </a:spcAft>
                      </a:pPr>
                      <a:r>
                        <a:rPr lang="en-US" sz="1200">
                          <a:effectLst/>
                          <a:latin typeface="Calibri" pitchFamily="34" charset="0"/>
                        </a:rPr>
                        <a:t>United Kingdom</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dirty="0">
                          <a:effectLst/>
                          <a:latin typeface="Calibri" pitchFamily="34" charset="0"/>
                        </a:rPr>
                        <a:t>WCAG 1 AA or </a:t>
                      </a:r>
                      <a:br>
                        <a:rPr lang="en-US" sz="1200" dirty="0">
                          <a:effectLst/>
                          <a:latin typeface="Calibri" pitchFamily="34" charset="0"/>
                        </a:rPr>
                      </a:br>
                      <a:r>
                        <a:rPr lang="en-US" sz="1200" dirty="0">
                          <a:effectLst/>
                          <a:latin typeface="Calibri" pitchFamily="34" charset="0"/>
                        </a:rPr>
                        <a:t>WCAG 2 AA</a:t>
                      </a:r>
                      <a:endParaRPr lang="en-US" sz="1200" dirty="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u="sng">
                          <a:effectLst/>
                          <a:latin typeface="Calibri" pitchFamily="34" charset="0"/>
                          <a:hlinkClick r:id="rId4"/>
                        </a:rPr>
                        <a:t>Equality Act 2010</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a:effectLst/>
                          <a:latin typeface="Calibri" pitchFamily="34" charset="0"/>
                        </a:rPr>
                        <a:t>The </a:t>
                      </a:r>
                      <a:r>
                        <a:rPr lang="en-US" sz="1200" u="sng">
                          <a:effectLst/>
                          <a:latin typeface="Calibri" pitchFamily="34" charset="0"/>
                          <a:hlinkClick r:id="rId5"/>
                        </a:rPr>
                        <a:t>COI standard for inclusive websites</a:t>
                      </a:r>
                      <a:r>
                        <a:rPr lang="en-US" sz="1200">
                          <a:effectLst/>
                          <a:latin typeface="Calibri" pitchFamily="34" charset="0"/>
                        </a:rPr>
                        <a:t> requires WCAG 1 AA or WCAG 2 AA for all UK government web sites. Other UK websites need to comply with the Equality Act and provide equal access, but this doesn't specify technical standards (although complying with at least WCAG 1 A or 2 A demonstrates that accessibility issues have been considered).</a:t>
                      </a:r>
                      <a:endParaRPr lang="en-US" sz="1200">
                        <a:effectLst/>
                        <a:latin typeface="Calibri" pitchFamily="34" charset="0"/>
                        <a:ea typeface="Calibri"/>
                        <a:cs typeface="Times New Roman"/>
                      </a:endParaRPr>
                    </a:p>
                  </a:txBody>
                  <a:tcPr marL="68580" marR="68580" marT="0" marB="0"/>
                </a:tc>
              </a:tr>
              <a:tr h="852054">
                <a:tc>
                  <a:txBody>
                    <a:bodyPr/>
                    <a:lstStyle/>
                    <a:p>
                      <a:pPr marL="0" marR="0">
                        <a:lnSpc>
                          <a:spcPct val="115000"/>
                        </a:lnSpc>
                        <a:spcBef>
                          <a:spcPts val="0"/>
                        </a:spcBef>
                        <a:spcAft>
                          <a:spcPts val="0"/>
                        </a:spcAft>
                      </a:pPr>
                      <a:r>
                        <a:rPr lang="en-US" sz="1200" dirty="0">
                          <a:effectLst/>
                          <a:latin typeface="Calibri" pitchFamily="34" charset="0"/>
                        </a:rPr>
                        <a:t>USA</a:t>
                      </a:r>
                      <a:endParaRPr lang="en-US" sz="1200" dirty="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a:effectLst/>
                          <a:latin typeface="Calibri" pitchFamily="34" charset="0"/>
                        </a:rPr>
                        <a:t>Section 508 (subset of WCAG 1 with a few additions)</a:t>
                      </a:r>
                      <a:endParaRPr lang="en-US" sz="120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u="sng" dirty="0">
                          <a:effectLst/>
                          <a:latin typeface="Calibri" pitchFamily="34" charset="0"/>
                          <a:hlinkClick r:id="rId6"/>
                        </a:rPr>
                        <a:t>Section 508 of Rehabilitation Act</a:t>
                      </a:r>
                      <a:endParaRPr lang="en-US" sz="1200" dirty="0">
                        <a:effectLst/>
                        <a:latin typeface="Calibri" pitchFamily="34" charset="0"/>
                        <a:ea typeface="Calibri"/>
                        <a:cs typeface="Times New Roman"/>
                      </a:endParaRPr>
                    </a:p>
                  </a:txBody>
                  <a:tcPr marL="68580" marR="68580" marT="0" marB="0"/>
                </a:tc>
                <a:tc>
                  <a:txBody>
                    <a:bodyPr/>
                    <a:lstStyle/>
                    <a:p>
                      <a:pPr marL="0" marR="0">
                        <a:lnSpc>
                          <a:spcPct val="115000"/>
                        </a:lnSpc>
                        <a:spcBef>
                          <a:spcPts val="0"/>
                        </a:spcBef>
                        <a:spcAft>
                          <a:spcPts val="0"/>
                        </a:spcAft>
                      </a:pPr>
                      <a:r>
                        <a:rPr lang="en-US" sz="1200" dirty="0">
                          <a:effectLst/>
                          <a:latin typeface="Calibri" pitchFamily="34" charset="0"/>
                        </a:rPr>
                        <a:t>US federal agencies' websites must comply with Section 508 guidelines. These are currently being updated and will incorporate WCAG 2 AA - with the update planned to go into effect late 2013.</a:t>
                      </a:r>
                      <a:endParaRPr lang="en-US" sz="1200" dirty="0">
                        <a:effectLst/>
                        <a:latin typeface="Calibri" pitchFamily="34" charset="0"/>
                        <a:ea typeface="Calibri"/>
                        <a:cs typeface="Times New Roman"/>
                      </a:endParaRPr>
                    </a:p>
                  </a:txBody>
                  <a:tcPr marL="68580" marR="68580" marT="0" marB="0"/>
                </a:tc>
              </a:tr>
            </a:tbl>
          </a:graphicData>
        </a:graphic>
      </p:graphicFrame>
      <p:sp>
        <p:nvSpPr>
          <p:cNvPr id="11" name="Rectangle 10"/>
          <p:cNvSpPr/>
          <p:nvPr/>
        </p:nvSpPr>
        <p:spPr>
          <a:xfrm>
            <a:off x="401783" y="5649581"/>
            <a:ext cx="8331200" cy="461665"/>
          </a:xfrm>
          <a:prstGeom prst="rect">
            <a:avLst/>
          </a:prstGeom>
        </p:spPr>
        <p:txBody>
          <a:bodyPr wrap="square">
            <a:spAutoFit/>
          </a:bodyPr>
          <a:lstStyle/>
          <a:p>
            <a:r>
              <a:rPr lang="en-US" sz="1200" b="0" dirty="0">
                <a:latin typeface="Calibri" pitchFamily="34" charset="0"/>
              </a:rPr>
              <a:t>Read about other countries accessibility laws and guidelines:  </a:t>
            </a:r>
            <a:r>
              <a:rPr lang="en-US" sz="1200" b="0" u="sng" dirty="0">
                <a:latin typeface="Calibri" pitchFamily="34" charset="0"/>
                <a:hlinkClick r:id="rId7"/>
              </a:rPr>
              <a:t>http://blog.powermapper.com/blog/post/Government-Accessibility-Standards.aspx</a:t>
            </a:r>
            <a:r>
              <a:rPr lang="en-US" sz="1200" b="0" dirty="0">
                <a:latin typeface="Calibri" pitchFamily="34" charset="0"/>
              </a:rPr>
              <a:t> </a:t>
            </a:r>
          </a:p>
        </p:txBody>
      </p:sp>
    </p:spTree>
    <p:extLst>
      <p:ext uri="{BB962C8B-B14F-4D97-AF65-F5344CB8AC3E}">
        <p14:creationId xmlns:p14="http://schemas.microsoft.com/office/powerpoint/2010/main" val="1313584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17</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Accessibility Guidelines – Platforms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77340692"/>
              </p:ext>
            </p:extLst>
          </p:nvPr>
        </p:nvGraphicFramePr>
        <p:xfrm>
          <a:off x="347664" y="869476"/>
          <a:ext cx="8420102" cy="3903917"/>
        </p:xfrm>
        <a:graphic>
          <a:graphicData uri="http://schemas.openxmlformats.org/drawingml/2006/table">
            <a:tbl>
              <a:tblPr firstRow="1" firstCol="1" bandRow="1">
                <a:tableStyleId>{5C22544A-7EE6-4342-B048-85BDC9FD1C3A}</a:tableStyleId>
              </a:tblPr>
              <a:tblGrid>
                <a:gridCol w="1788431"/>
                <a:gridCol w="3118804"/>
                <a:gridCol w="3512867"/>
              </a:tblGrid>
              <a:tr h="249746">
                <a:tc>
                  <a:txBody>
                    <a:bodyPr/>
                    <a:lstStyle/>
                    <a:p>
                      <a:pPr marL="0" marR="0" algn="ctr">
                        <a:lnSpc>
                          <a:spcPct val="115000"/>
                        </a:lnSpc>
                        <a:spcBef>
                          <a:spcPts val="0"/>
                        </a:spcBef>
                        <a:spcAft>
                          <a:spcPts val="0"/>
                        </a:spcAft>
                      </a:pPr>
                      <a:r>
                        <a:rPr lang="en-US" sz="1200" dirty="0">
                          <a:effectLst/>
                          <a:latin typeface="Calibri" pitchFamily="34" charset="0"/>
                        </a:rPr>
                        <a:t>Platform</a:t>
                      </a:r>
                      <a:endParaRPr lang="en-US" sz="1200" dirty="0">
                        <a:effectLst/>
                        <a:latin typeface="Calibri" pitchFamily="34" charset="0"/>
                        <a:ea typeface="Calibri"/>
                        <a:cs typeface="Times New Roman"/>
                      </a:endParaRPr>
                    </a:p>
                  </a:txBody>
                  <a:tcPr marL="66816" marR="66816" marT="0" marB="0" anchor="ctr"/>
                </a:tc>
                <a:tc>
                  <a:txBody>
                    <a:bodyPr/>
                    <a:lstStyle/>
                    <a:p>
                      <a:pPr marL="0" marR="0" algn="ctr">
                        <a:lnSpc>
                          <a:spcPct val="115000"/>
                        </a:lnSpc>
                        <a:spcBef>
                          <a:spcPts val="0"/>
                        </a:spcBef>
                        <a:spcAft>
                          <a:spcPts val="0"/>
                        </a:spcAft>
                      </a:pPr>
                      <a:r>
                        <a:rPr lang="en-US" sz="1200">
                          <a:effectLst/>
                          <a:latin typeface="Calibri" pitchFamily="34" charset="0"/>
                        </a:rPr>
                        <a:t>Guideline</a:t>
                      </a:r>
                      <a:endParaRPr lang="en-US" sz="1200">
                        <a:effectLst/>
                        <a:latin typeface="Calibri" pitchFamily="34" charset="0"/>
                        <a:ea typeface="Calibri"/>
                        <a:cs typeface="Times New Roman"/>
                      </a:endParaRPr>
                    </a:p>
                  </a:txBody>
                  <a:tcPr marL="66816" marR="66816" marT="0" marB="0" anchor="ctr"/>
                </a:tc>
                <a:tc>
                  <a:txBody>
                    <a:bodyPr/>
                    <a:lstStyle/>
                    <a:p>
                      <a:pPr marL="0" marR="0" algn="ctr">
                        <a:lnSpc>
                          <a:spcPct val="115000"/>
                        </a:lnSpc>
                        <a:spcBef>
                          <a:spcPts val="0"/>
                        </a:spcBef>
                        <a:spcAft>
                          <a:spcPts val="0"/>
                        </a:spcAft>
                      </a:pPr>
                      <a:r>
                        <a:rPr lang="en-US" sz="1400">
                          <a:effectLst/>
                          <a:latin typeface="Calibri" pitchFamily="34" charset="0"/>
                        </a:rPr>
                        <a:t>Reference</a:t>
                      </a:r>
                      <a:endParaRPr lang="en-US" sz="1200">
                        <a:effectLst/>
                        <a:latin typeface="Calibri" pitchFamily="34" charset="0"/>
                        <a:ea typeface="Calibri"/>
                        <a:cs typeface="Times New Roman"/>
                      </a:endParaRPr>
                    </a:p>
                  </a:txBody>
                  <a:tcPr marL="66816" marR="66816" marT="0" marB="0" anchor="ctr"/>
                </a:tc>
              </a:tr>
              <a:tr h="630936">
                <a:tc>
                  <a:txBody>
                    <a:bodyPr/>
                    <a:lstStyle/>
                    <a:p>
                      <a:pPr marL="0" marR="0">
                        <a:lnSpc>
                          <a:spcPct val="115000"/>
                        </a:lnSpc>
                        <a:spcBef>
                          <a:spcPts val="0"/>
                        </a:spcBef>
                        <a:spcAft>
                          <a:spcPts val="0"/>
                        </a:spcAft>
                      </a:pPr>
                      <a:r>
                        <a:rPr lang="en-US" sz="1200" dirty="0">
                          <a:effectLst/>
                          <a:latin typeface="Calibri" pitchFamily="34" charset="0"/>
                        </a:rPr>
                        <a:t>Websites</a:t>
                      </a: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dirty="0">
                          <a:effectLst/>
                          <a:latin typeface="Calibri" pitchFamily="34" charset="0"/>
                        </a:rPr>
                        <a:t>WCAG 2.0 Level A and Level AA </a:t>
                      </a:r>
                      <a:endParaRPr lang="en-US" sz="1200" dirty="0" smtClean="0">
                        <a:effectLst/>
                        <a:latin typeface="Calibri" pitchFamily="34" charset="0"/>
                      </a:endParaRPr>
                    </a:p>
                    <a:p>
                      <a:pPr marL="0" marR="0">
                        <a:lnSpc>
                          <a:spcPct val="115000"/>
                        </a:lnSpc>
                        <a:spcBef>
                          <a:spcPts val="0"/>
                        </a:spcBef>
                        <a:spcAft>
                          <a:spcPts val="0"/>
                        </a:spcAft>
                        <a:tabLst>
                          <a:tab pos="1257300" algn="l"/>
                        </a:tabLst>
                      </a:pP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u="sng">
                          <a:effectLst/>
                          <a:latin typeface="Calibri" pitchFamily="34" charset="0"/>
                          <a:hlinkClick r:id="rId2"/>
                        </a:rPr>
                        <a:t>http://www.w3.org/TR/WCAG/</a:t>
                      </a:r>
                      <a:r>
                        <a:rPr lang="en-US" sz="1200">
                          <a:effectLst/>
                          <a:latin typeface="Calibri" pitchFamily="34" charset="0"/>
                        </a:rPr>
                        <a:t> </a:t>
                      </a:r>
                      <a:endParaRPr lang="en-US" sz="1200">
                        <a:effectLst/>
                        <a:latin typeface="Calibri" pitchFamily="34" charset="0"/>
                        <a:ea typeface="Calibri"/>
                        <a:cs typeface="Times New Roman"/>
                      </a:endParaRPr>
                    </a:p>
                  </a:txBody>
                  <a:tcPr marL="66816" marR="66816" marT="0" marB="0" anchor="ctr"/>
                </a:tc>
              </a:tr>
              <a:tr h="1130427">
                <a:tc>
                  <a:txBody>
                    <a:bodyPr/>
                    <a:lstStyle/>
                    <a:p>
                      <a:pPr marL="0" marR="0">
                        <a:lnSpc>
                          <a:spcPct val="115000"/>
                        </a:lnSpc>
                        <a:spcBef>
                          <a:spcPts val="0"/>
                        </a:spcBef>
                        <a:spcAft>
                          <a:spcPts val="0"/>
                        </a:spcAft>
                      </a:pPr>
                      <a:r>
                        <a:rPr lang="en-US" sz="1200" dirty="0">
                          <a:effectLst/>
                          <a:latin typeface="Calibri" pitchFamily="34" charset="0"/>
                        </a:rPr>
                        <a:t>Mobile Websites </a:t>
                      </a:r>
                      <a:endParaRPr lang="en-US" sz="1200" dirty="0">
                        <a:effectLst/>
                        <a:latin typeface="Calibri" pitchFamily="34" charset="0"/>
                        <a:ea typeface="Calibri"/>
                        <a:cs typeface="Times New Roman"/>
                      </a:endParaRPr>
                    </a:p>
                  </a:txBody>
                  <a:tcPr marL="66816" marR="66816" marT="0" marB="0" anchor="ctr"/>
                </a:tc>
                <a:tc>
                  <a:txBody>
                    <a:bodyPr/>
                    <a:lstStyle/>
                    <a:p>
                      <a:pPr marL="342900" marR="0" lvl="0" indent="-342900">
                        <a:lnSpc>
                          <a:spcPct val="115000"/>
                        </a:lnSpc>
                        <a:spcBef>
                          <a:spcPts val="0"/>
                        </a:spcBef>
                        <a:spcAft>
                          <a:spcPts val="0"/>
                        </a:spcAft>
                        <a:buSzPts val="1100"/>
                        <a:buFont typeface="+mj-lt"/>
                        <a:buAutoNum type="arabicPeriod"/>
                      </a:pPr>
                      <a:r>
                        <a:rPr lang="en-US" sz="1400" dirty="0">
                          <a:effectLst/>
                          <a:latin typeface="Calibri" pitchFamily="34" charset="0"/>
                        </a:rPr>
                        <a:t>Mobile Web Best Practices</a:t>
                      </a:r>
                      <a:endParaRPr lang="en-US" sz="1200" dirty="0">
                        <a:effectLst/>
                        <a:latin typeface="Calibri" pitchFamily="34" charset="0"/>
                      </a:endParaRPr>
                    </a:p>
                    <a:p>
                      <a:pPr marL="342900" marR="0" lvl="0" indent="-342900">
                        <a:lnSpc>
                          <a:spcPct val="115000"/>
                        </a:lnSpc>
                        <a:spcBef>
                          <a:spcPts val="0"/>
                        </a:spcBef>
                        <a:spcAft>
                          <a:spcPts val="0"/>
                        </a:spcAft>
                        <a:buSzPts val="1100"/>
                        <a:buFont typeface="+mj-lt"/>
                        <a:buAutoNum type="arabicPeriod"/>
                      </a:pPr>
                      <a:r>
                        <a:rPr lang="en-US" sz="1200" dirty="0">
                          <a:effectLst/>
                          <a:latin typeface="Calibri" pitchFamily="34" charset="0"/>
                        </a:rPr>
                        <a:t>WCAG 2.0 Level A and Level </a:t>
                      </a:r>
                      <a:r>
                        <a:rPr lang="en-US" sz="1200" dirty="0" smtClean="0">
                          <a:effectLst/>
                          <a:latin typeface="Calibri" pitchFamily="34" charset="0"/>
                        </a:rPr>
                        <a:t>AA</a:t>
                      </a:r>
                    </a:p>
                    <a:p>
                      <a:pPr marL="0" marR="0" lvl="0" indent="0">
                        <a:lnSpc>
                          <a:spcPct val="115000"/>
                        </a:lnSpc>
                        <a:spcBef>
                          <a:spcPts val="0"/>
                        </a:spcBef>
                        <a:spcAft>
                          <a:spcPts val="0"/>
                        </a:spcAft>
                        <a:buSzPts val="1100"/>
                        <a:buFont typeface="+mj-lt"/>
                        <a:buNone/>
                      </a:pP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pPr>
                      <a:r>
                        <a:rPr lang="en-US" sz="1200" u="sng">
                          <a:effectLst/>
                          <a:latin typeface="Calibri" pitchFamily="34" charset="0"/>
                          <a:hlinkClick r:id="rId3"/>
                        </a:rPr>
                        <a:t>http://www.w3.org/TR/mobile-bp/</a:t>
                      </a:r>
                      <a:r>
                        <a:rPr lang="en-US" sz="1200">
                          <a:effectLst/>
                          <a:latin typeface="Calibri" pitchFamily="34" charset="0"/>
                        </a:rPr>
                        <a:t> </a:t>
                      </a:r>
                    </a:p>
                    <a:p>
                      <a:pPr marL="0" marR="0">
                        <a:lnSpc>
                          <a:spcPct val="115000"/>
                        </a:lnSpc>
                        <a:spcBef>
                          <a:spcPts val="0"/>
                        </a:spcBef>
                        <a:spcAft>
                          <a:spcPts val="0"/>
                        </a:spcAft>
                      </a:pPr>
                      <a:r>
                        <a:rPr lang="en-US" sz="1200" u="sng">
                          <a:effectLst/>
                          <a:latin typeface="Calibri" pitchFamily="34" charset="0"/>
                          <a:hlinkClick r:id="rId2"/>
                        </a:rPr>
                        <a:t>http://www.w3.org/TR/WCAG/</a:t>
                      </a:r>
                      <a:endParaRPr lang="en-US" sz="1200">
                        <a:effectLst/>
                        <a:latin typeface="Calibri" pitchFamily="34" charset="0"/>
                        <a:ea typeface="Calibri"/>
                        <a:cs typeface="Times New Roman"/>
                      </a:endParaRPr>
                    </a:p>
                  </a:txBody>
                  <a:tcPr marL="66816" marR="66816" marT="0" marB="0" anchor="ctr"/>
                </a:tc>
              </a:tr>
              <a:tr h="630936">
                <a:tc>
                  <a:txBody>
                    <a:bodyPr/>
                    <a:lstStyle/>
                    <a:p>
                      <a:pPr marL="0" marR="0">
                        <a:lnSpc>
                          <a:spcPct val="115000"/>
                        </a:lnSpc>
                        <a:spcBef>
                          <a:spcPts val="0"/>
                        </a:spcBef>
                        <a:spcAft>
                          <a:spcPts val="0"/>
                        </a:spcAft>
                      </a:pPr>
                      <a:r>
                        <a:rPr lang="en-US" sz="1200">
                          <a:effectLst/>
                          <a:latin typeface="Calibri" pitchFamily="34" charset="0"/>
                        </a:rPr>
                        <a:t>Mobile Applications </a:t>
                      </a:r>
                      <a:endParaRPr lang="en-US" sz="120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dirty="0">
                          <a:effectLst/>
                          <a:latin typeface="Calibri" pitchFamily="34" charset="0"/>
                        </a:rPr>
                        <a:t>WCAG 2.0 Level A and Level AA </a:t>
                      </a:r>
                      <a:endParaRPr lang="en-US" sz="1200" dirty="0" smtClean="0">
                        <a:effectLst/>
                        <a:latin typeface="Calibri" pitchFamily="34" charset="0"/>
                      </a:endParaRPr>
                    </a:p>
                    <a:p>
                      <a:pPr marL="0" marR="0">
                        <a:lnSpc>
                          <a:spcPct val="115000"/>
                        </a:lnSpc>
                        <a:spcBef>
                          <a:spcPts val="0"/>
                        </a:spcBef>
                        <a:spcAft>
                          <a:spcPts val="0"/>
                        </a:spcAft>
                        <a:tabLst>
                          <a:tab pos="1257300" algn="l"/>
                        </a:tabLst>
                      </a:pP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u="sng">
                          <a:effectLst/>
                          <a:latin typeface="Calibri" pitchFamily="34" charset="0"/>
                          <a:hlinkClick r:id="rId2"/>
                        </a:rPr>
                        <a:t>http://www.w3.org/TR/WCAG/</a:t>
                      </a:r>
                      <a:r>
                        <a:rPr lang="en-US" sz="1200">
                          <a:effectLst/>
                          <a:latin typeface="Calibri" pitchFamily="34" charset="0"/>
                        </a:rPr>
                        <a:t> </a:t>
                      </a:r>
                      <a:endParaRPr lang="en-US" sz="1200">
                        <a:effectLst/>
                        <a:latin typeface="Calibri" pitchFamily="34" charset="0"/>
                        <a:ea typeface="Calibri"/>
                        <a:cs typeface="Times New Roman"/>
                      </a:endParaRPr>
                    </a:p>
                  </a:txBody>
                  <a:tcPr marL="66816" marR="66816" marT="0" marB="0" anchor="ctr"/>
                </a:tc>
              </a:tr>
              <a:tr h="630936">
                <a:tc>
                  <a:txBody>
                    <a:bodyPr/>
                    <a:lstStyle/>
                    <a:p>
                      <a:pPr marL="0" marR="0">
                        <a:lnSpc>
                          <a:spcPct val="115000"/>
                        </a:lnSpc>
                        <a:spcBef>
                          <a:spcPts val="0"/>
                        </a:spcBef>
                        <a:spcAft>
                          <a:spcPts val="0"/>
                        </a:spcAft>
                      </a:pPr>
                      <a:r>
                        <a:rPr lang="en-US" sz="1200">
                          <a:effectLst/>
                          <a:latin typeface="Calibri" pitchFamily="34" charset="0"/>
                        </a:rPr>
                        <a:t>PDF</a:t>
                      </a:r>
                      <a:endParaRPr lang="en-US" sz="120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dirty="0">
                          <a:effectLst/>
                          <a:latin typeface="Calibri" pitchFamily="34" charset="0"/>
                        </a:rPr>
                        <a:t>WCAG 2.0 Level A and Level AA </a:t>
                      </a:r>
                      <a:endParaRPr lang="en-US" sz="1200" dirty="0" smtClean="0">
                        <a:effectLst/>
                        <a:latin typeface="Calibri" pitchFamily="34" charset="0"/>
                      </a:endParaRPr>
                    </a:p>
                    <a:p>
                      <a:pPr marL="0" marR="0">
                        <a:lnSpc>
                          <a:spcPct val="115000"/>
                        </a:lnSpc>
                        <a:spcBef>
                          <a:spcPts val="0"/>
                        </a:spcBef>
                        <a:spcAft>
                          <a:spcPts val="0"/>
                        </a:spcAft>
                        <a:tabLst>
                          <a:tab pos="1257300" algn="l"/>
                        </a:tabLst>
                      </a:pP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pPr>
                      <a:r>
                        <a:rPr lang="en-US" sz="1200" u="sng" dirty="0">
                          <a:effectLst/>
                          <a:latin typeface="Calibri" pitchFamily="34" charset="0"/>
                          <a:hlinkClick r:id="rId4"/>
                        </a:rPr>
                        <a:t>http://www.w3.org/WAI/GL/WCAG-PDF-TECHS/Overview.html</a:t>
                      </a:r>
                      <a:endParaRPr lang="en-US" sz="1200" dirty="0">
                        <a:effectLst/>
                        <a:latin typeface="Calibri" pitchFamily="34" charset="0"/>
                        <a:ea typeface="Calibri"/>
                        <a:cs typeface="Times New Roman"/>
                      </a:endParaRPr>
                    </a:p>
                  </a:txBody>
                  <a:tcPr marL="66816" marR="66816" marT="0" marB="0" anchor="ctr"/>
                </a:tc>
              </a:tr>
              <a:tr h="630936">
                <a:tc>
                  <a:txBody>
                    <a:bodyPr/>
                    <a:lstStyle/>
                    <a:p>
                      <a:pPr marL="0" marR="0">
                        <a:lnSpc>
                          <a:spcPct val="115000"/>
                        </a:lnSpc>
                        <a:spcBef>
                          <a:spcPts val="0"/>
                        </a:spcBef>
                        <a:spcAft>
                          <a:spcPts val="0"/>
                        </a:spcAft>
                      </a:pPr>
                      <a:r>
                        <a:rPr lang="en-US" sz="1200">
                          <a:effectLst/>
                          <a:latin typeface="Calibri" pitchFamily="34" charset="0"/>
                        </a:rPr>
                        <a:t>Flash</a:t>
                      </a:r>
                      <a:endParaRPr lang="en-US" sz="120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tabLst>
                          <a:tab pos="1257300" algn="l"/>
                        </a:tabLst>
                      </a:pPr>
                      <a:r>
                        <a:rPr lang="en-US" sz="1200" dirty="0">
                          <a:effectLst/>
                          <a:latin typeface="Calibri" pitchFamily="34" charset="0"/>
                        </a:rPr>
                        <a:t>WCAG 2.0 Level A and Level AA </a:t>
                      </a:r>
                      <a:endParaRPr lang="en-US" sz="1200" dirty="0" smtClean="0">
                        <a:effectLst/>
                        <a:latin typeface="Calibri" pitchFamily="34" charset="0"/>
                      </a:endParaRPr>
                    </a:p>
                    <a:p>
                      <a:pPr marL="0" marR="0">
                        <a:lnSpc>
                          <a:spcPct val="115000"/>
                        </a:lnSpc>
                        <a:spcBef>
                          <a:spcPts val="0"/>
                        </a:spcBef>
                        <a:spcAft>
                          <a:spcPts val="0"/>
                        </a:spcAft>
                        <a:tabLst>
                          <a:tab pos="1257300" algn="l"/>
                        </a:tabLst>
                      </a:pPr>
                      <a:endParaRPr lang="en-US" sz="1200" dirty="0">
                        <a:effectLst/>
                        <a:latin typeface="Calibri" pitchFamily="34" charset="0"/>
                        <a:ea typeface="Calibri"/>
                        <a:cs typeface="Times New Roman"/>
                      </a:endParaRPr>
                    </a:p>
                  </a:txBody>
                  <a:tcPr marL="66816" marR="66816" marT="0" marB="0" anchor="ctr"/>
                </a:tc>
                <a:tc>
                  <a:txBody>
                    <a:bodyPr/>
                    <a:lstStyle/>
                    <a:p>
                      <a:pPr marL="0" marR="0">
                        <a:lnSpc>
                          <a:spcPct val="115000"/>
                        </a:lnSpc>
                        <a:spcBef>
                          <a:spcPts val="0"/>
                        </a:spcBef>
                        <a:spcAft>
                          <a:spcPts val="0"/>
                        </a:spcAft>
                      </a:pPr>
                      <a:r>
                        <a:rPr lang="en-US" sz="1200" u="sng" dirty="0">
                          <a:effectLst/>
                          <a:latin typeface="Calibri" pitchFamily="34" charset="0"/>
                          <a:hlinkClick r:id="rId5"/>
                        </a:rPr>
                        <a:t>http://www.w3.org/TR/WCAG20-TECHS/flash.html</a:t>
                      </a:r>
                      <a:r>
                        <a:rPr lang="en-US" sz="1200" dirty="0">
                          <a:effectLst/>
                          <a:latin typeface="Calibri" pitchFamily="34" charset="0"/>
                        </a:rPr>
                        <a:t> </a:t>
                      </a:r>
                      <a:endParaRPr lang="en-US" sz="1200" dirty="0">
                        <a:effectLst/>
                        <a:latin typeface="Calibri" pitchFamily="34" charset="0"/>
                        <a:ea typeface="Calibri"/>
                        <a:cs typeface="Times New Roman"/>
                      </a:endParaRPr>
                    </a:p>
                  </a:txBody>
                  <a:tcPr marL="66816" marR="66816" marT="0" marB="0" anchor="ctr"/>
                </a:tc>
              </a:tr>
            </a:tbl>
          </a:graphicData>
        </a:graphic>
      </p:graphicFrame>
    </p:spTree>
    <p:extLst>
      <p:ext uri="{BB962C8B-B14F-4D97-AF65-F5344CB8AC3E}">
        <p14:creationId xmlns:p14="http://schemas.microsoft.com/office/powerpoint/2010/main" val="550540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138991" y="2967335"/>
            <a:ext cx="6147656"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How Accessibility </a:t>
            </a:r>
          </a:p>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Works?</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35451626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19</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How Accessibility Works?</a:t>
            </a:r>
            <a:endParaRPr lang="en-US" dirty="0"/>
          </a:p>
        </p:txBody>
      </p:sp>
      <p:pic>
        <p:nvPicPr>
          <p:cNvPr id="43010" name="Picture 2"/>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1282702" y="898529"/>
            <a:ext cx="6718300" cy="4968875"/>
          </a:xfrm>
          <a:prstGeom prst="rect">
            <a:avLst/>
          </a:prstGeom>
          <a:noFill/>
          <a:ln w="9525">
            <a:noFill/>
            <a:miter lim="800000"/>
            <a:headEnd/>
            <a:tailEnd/>
          </a:ln>
        </p:spPr>
      </p:pic>
      <p:sp>
        <p:nvSpPr>
          <p:cNvPr id="6" name="Rectangle 5"/>
          <p:cNvSpPr/>
          <p:nvPr/>
        </p:nvSpPr>
        <p:spPr>
          <a:xfrm>
            <a:off x="429495" y="6065035"/>
            <a:ext cx="8312727" cy="253916"/>
          </a:xfrm>
          <a:prstGeom prst="rect">
            <a:avLst/>
          </a:prstGeom>
        </p:spPr>
        <p:txBody>
          <a:bodyPr wrap="square">
            <a:spAutoFit/>
          </a:bodyPr>
          <a:lstStyle/>
          <a:p>
            <a:pPr>
              <a:buNone/>
            </a:pPr>
            <a:r>
              <a:rPr lang="en-US" sz="1050" b="0" i="1" dirty="0" smtClean="0">
                <a:solidFill>
                  <a:srgbClr val="0066CC"/>
                </a:solidFill>
                <a:latin typeface="Calibri" pitchFamily="34" charset="0"/>
                <a:cs typeface="Calibri" pitchFamily="34" charset="0"/>
              </a:rPr>
              <a:t>Source: Microsoft</a:t>
            </a:r>
          </a:p>
        </p:txBody>
      </p:sp>
    </p:spTree>
    <p:extLst>
      <p:ext uri="{BB962C8B-B14F-4D97-AF65-F5344CB8AC3E}">
        <p14:creationId xmlns:p14="http://schemas.microsoft.com/office/powerpoint/2010/main" val="244999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323854" y="2797175"/>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5</a:t>
            </a:r>
            <a:endParaRPr lang="en-US" sz="1800" dirty="0">
              <a:latin typeface="Calibri" pitchFamily="34" charset="0"/>
              <a:cs typeface="Calibri" pitchFamily="34" charset="0"/>
            </a:endParaRPr>
          </a:p>
        </p:txBody>
      </p:sp>
      <p:sp>
        <p:nvSpPr>
          <p:cNvPr id="27" name="Rounded Rectangle 26"/>
          <p:cNvSpPr/>
          <p:nvPr/>
        </p:nvSpPr>
        <p:spPr>
          <a:xfrm>
            <a:off x="323854" y="182880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3</a:t>
            </a:r>
            <a:endParaRPr lang="en-US" sz="1800" dirty="0">
              <a:latin typeface="Calibri" pitchFamily="34" charset="0"/>
              <a:cs typeface="Calibri" pitchFamily="34" charset="0"/>
            </a:endParaRPr>
          </a:p>
        </p:txBody>
      </p:sp>
      <p:sp>
        <p:nvSpPr>
          <p:cNvPr id="26" name="Rounded Rectangle 25"/>
          <p:cNvSpPr/>
          <p:nvPr/>
        </p:nvSpPr>
        <p:spPr>
          <a:xfrm>
            <a:off x="323854" y="135255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2</a:t>
            </a:r>
            <a:endParaRPr lang="en-US" sz="1800" dirty="0">
              <a:latin typeface="Calibri" pitchFamily="34" charset="0"/>
              <a:cs typeface="Calibri" pitchFamily="34" charset="0"/>
            </a:endParaRPr>
          </a:p>
        </p:txBody>
      </p:sp>
      <p:sp>
        <p:nvSpPr>
          <p:cNvPr id="25" name="Rounded Rectangle 24"/>
          <p:cNvSpPr/>
          <p:nvPr/>
        </p:nvSpPr>
        <p:spPr>
          <a:xfrm>
            <a:off x="323854" y="89535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1</a:t>
            </a:r>
            <a:endParaRPr lang="en-US" sz="1800" dirty="0">
              <a:latin typeface="Calibri" pitchFamily="34" charset="0"/>
              <a:cs typeface="Calibri" pitchFamily="34" charset="0"/>
            </a:endParaRPr>
          </a:p>
        </p:txBody>
      </p:sp>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a:t>
            </a:fld>
            <a:endParaRPr lang="en-US" dirty="0"/>
          </a:p>
        </p:txBody>
      </p:sp>
      <p:sp>
        <p:nvSpPr>
          <p:cNvPr id="4" name="Title 3"/>
          <p:cNvSpPr>
            <a:spLocks noGrp="1"/>
          </p:cNvSpPr>
          <p:nvPr>
            <p:ph type="title"/>
          </p:nvPr>
        </p:nvSpPr>
        <p:spPr/>
        <p:txBody>
          <a:bodyPr/>
          <a:lstStyle/>
          <a:p>
            <a:r>
              <a:rPr lang="en-US" dirty="0" smtClean="0"/>
              <a:t>Web Accessibility 101</a:t>
            </a:r>
            <a:endParaRPr lang="en-US" dirty="0"/>
          </a:p>
        </p:txBody>
      </p:sp>
      <p:sp>
        <p:nvSpPr>
          <p:cNvPr id="5" name="Rounded Rectangle 4"/>
          <p:cNvSpPr/>
          <p:nvPr/>
        </p:nvSpPr>
        <p:spPr>
          <a:xfrm>
            <a:off x="596905" y="867233"/>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Introduction to Accessibility</a:t>
            </a:r>
          </a:p>
        </p:txBody>
      </p:sp>
      <p:sp>
        <p:nvSpPr>
          <p:cNvPr id="11" name="Rounded Rectangle 10"/>
          <p:cNvSpPr/>
          <p:nvPr/>
        </p:nvSpPr>
        <p:spPr>
          <a:xfrm>
            <a:off x="599629" y="1331681"/>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Overview of Assistive Technologies</a:t>
            </a:r>
          </a:p>
        </p:txBody>
      </p:sp>
      <p:sp>
        <p:nvSpPr>
          <p:cNvPr id="12" name="Rounded Rectangle 11"/>
          <p:cNvSpPr/>
          <p:nvPr/>
        </p:nvSpPr>
        <p:spPr>
          <a:xfrm>
            <a:off x="606889" y="1796128"/>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a:latin typeface="Calibri" pitchFamily="34" charset="0"/>
                <a:cs typeface="Calibri" pitchFamily="34" charset="0"/>
              </a:rPr>
              <a:t>Overview Accessibility Guidelines</a:t>
            </a:r>
            <a:endParaRPr lang="en-US" sz="1600" dirty="0" smtClean="0">
              <a:latin typeface="Calibri" pitchFamily="34" charset="0"/>
              <a:cs typeface="Calibri" pitchFamily="34" charset="0"/>
            </a:endParaRPr>
          </a:p>
        </p:txBody>
      </p:sp>
      <p:sp>
        <p:nvSpPr>
          <p:cNvPr id="15" name="Rounded Rectangle 14"/>
          <p:cNvSpPr/>
          <p:nvPr/>
        </p:nvSpPr>
        <p:spPr>
          <a:xfrm>
            <a:off x="614149" y="2776730"/>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a:latin typeface="Calibri" pitchFamily="34" charset="0"/>
                <a:cs typeface="Calibri" pitchFamily="34" charset="0"/>
              </a:rPr>
              <a:t>HTML Techniques for Accessibility</a:t>
            </a:r>
            <a:endParaRPr lang="en-US" sz="1600" dirty="0" smtClean="0">
              <a:latin typeface="Calibri" pitchFamily="34" charset="0"/>
              <a:cs typeface="Calibri" pitchFamily="34" charset="0"/>
            </a:endParaRPr>
          </a:p>
        </p:txBody>
      </p:sp>
      <p:sp>
        <p:nvSpPr>
          <p:cNvPr id="17" name="Rounded Rectangle 16"/>
          <p:cNvSpPr/>
          <p:nvPr/>
        </p:nvSpPr>
        <p:spPr>
          <a:xfrm>
            <a:off x="323854" y="376555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8</a:t>
            </a:r>
            <a:endParaRPr lang="en-US" sz="1800" dirty="0">
              <a:latin typeface="Calibri" pitchFamily="34" charset="0"/>
              <a:cs typeface="Calibri" pitchFamily="34" charset="0"/>
            </a:endParaRPr>
          </a:p>
        </p:txBody>
      </p:sp>
      <p:sp>
        <p:nvSpPr>
          <p:cNvPr id="18" name="Rounded Rectangle 17"/>
          <p:cNvSpPr/>
          <p:nvPr/>
        </p:nvSpPr>
        <p:spPr>
          <a:xfrm>
            <a:off x="611425" y="3745092"/>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a:latin typeface="Calibri" pitchFamily="34" charset="0"/>
                <a:cs typeface="Calibri" pitchFamily="34" charset="0"/>
              </a:rPr>
              <a:t>Overview of Accessibility Assessment Techniques</a:t>
            </a:r>
            <a:endParaRPr lang="en-US" sz="1600" dirty="0" smtClean="0">
              <a:latin typeface="Calibri" pitchFamily="34" charset="0"/>
              <a:cs typeface="Calibri" pitchFamily="34" charset="0"/>
            </a:endParaRPr>
          </a:p>
        </p:txBody>
      </p:sp>
      <p:sp>
        <p:nvSpPr>
          <p:cNvPr id="19" name="Rounded Rectangle 18"/>
          <p:cNvSpPr/>
          <p:nvPr/>
        </p:nvSpPr>
        <p:spPr>
          <a:xfrm>
            <a:off x="323854" y="4251325"/>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9</a:t>
            </a:r>
            <a:endParaRPr lang="en-US" sz="1600" dirty="0">
              <a:latin typeface="Calibri" pitchFamily="34" charset="0"/>
              <a:cs typeface="Calibri" pitchFamily="34" charset="0"/>
            </a:endParaRPr>
          </a:p>
        </p:txBody>
      </p:sp>
      <p:sp>
        <p:nvSpPr>
          <p:cNvPr id="20" name="Rounded Rectangle 19"/>
          <p:cNvSpPr/>
          <p:nvPr/>
        </p:nvSpPr>
        <p:spPr>
          <a:xfrm>
            <a:off x="611425" y="4230867"/>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Do-it-yourself: Evaluate and Fix Accessibility Issues</a:t>
            </a:r>
          </a:p>
        </p:txBody>
      </p:sp>
      <p:sp>
        <p:nvSpPr>
          <p:cNvPr id="21" name="Rounded Rectangle 20"/>
          <p:cNvSpPr/>
          <p:nvPr/>
        </p:nvSpPr>
        <p:spPr>
          <a:xfrm>
            <a:off x="336555" y="230505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4</a:t>
            </a:r>
            <a:endParaRPr lang="en-US" sz="1800" dirty="0">
              <a:latin typeface="Calibri" pitchFamily="34" charset="0"/>
              <a:cs typeface="Calibri" pitchFamily="34" charset="0"/>
            </a:endParaRPr>
          </a:p>
        </p:txBody>
      </p:sp>
      <p:sp>
        <p:nvSpPr>
          <p:cNvPr id="22" name="Rounded Rectangle 21"/>
          <p:cNvSpPr/>
          <p:nvPr/>
        </p:nvSpPr>
        <p:spPr>
          <a:xfrm>
            <a:off x="626848" y="2289153"/>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How Accessibility Works?</a:t>
            </a:r>
          </a:p>
        </p:txBody>
      </p:sp>
      <p:sp>
        <p:nvSpPr>
          <p:cNvPr id="33" name="Rounded Rectangle 32"/>
          <p:cNvSpPr/>
          <p:nvPr/>
        </p:nvSpPr>
        <p:spPr>
          <a:xfrm>
            <a:off x="323854" y="3289300"/>
            <a:ext cx="361951" cy="36576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latin typeface="Calibri" pitchFamily="34" charset="0"/>
                <a:cs typeface="Calibri" pitchFamily="34" charset="0"/>
              </a:rPr>
              <a:t>7</a:t>
            </a:r>
            <a:endParaRPr lang="en-US" sz="1800" dirty="0">
              <a:latin typeface="Calibri" pitchFamily="34" charset="0"/>
              <a:cs typeface="Calibri" pitchFamily="34" charset="0"/>
            </a:endParaRPr>
          </a:p>
        </p:txBody>
      </p:sp>
      <p:sp>
        <p:nvSpPr>
          <p:cNvPr id="34" name="Rounded Rectangle 33"/>
          <p:cNvSpPr/>
          <p:nvPr/>
        </p:nvSpPr>
        <p:spPr>
          <a:xfrm>
            <a:off x="611425" y="3268843"/>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a:latin typeface="Calibri" pitchFamily="34" charset="0"/>
                <a:cs typeface="Calibri" pitchFamily="34" charset="0"/>
              </a:rPr>
              <a:t>Introduction to Accessible Rich Internet Media (ARIA)</a:t>
            </a:r>
            <a:endParaRPr lang="en-US" sz="1600" dirty="0" smtClean="0">
              <a:latin typeface="Calibri" pitchFamily="34" charset="0"/>
              <a:cs typeface="Calibri" pitchFamily="34" charset="0"/>
            </a:endParaRPr>
          </a:p>
        </p:txBody>
      </p:sp>
    </p:spTree>
    <p:extLst>
      <p:ext uri="{BB962C8B-B14F-4D97-AF65-F5344CB8AC3E}">
        <p14:creationId xmlns:p14="http://schemas.microsoft.com/office/powerpoint/2010/main" val="3827141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20</a:t>
            </a:fld>
            <a:endParaRPr lang="en-US" dirty="0"/>
          </a:p>
        </p:txBody>
      </p:sp>
      <p:sp>
        <p:nvSpPr>
          <p:cNvPr id="4" name="Content Placeholder 3"/>
          <p:cNvSpPr>
            <a:spLocks noGrp="1"/>
          </p:cNvSpPr>
          <p:nvPr>
            <p:ph sz="quarter" idx="12"/>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5" name="TextBox 4"/>
          <p:cNvSpPr txBox="1"/>
          <p:nvPr/>
        </p:nvSpPr>
        <p:spPr>
          <a:xfrm>
            <a:off x="1184567" y="3198173"/>
            <a:ext cx="6774872" cy="461665"/>
          </a:xfrm>
          <a:prstGeom prst="rect">
            <a:avLst/>
          </a:prstGeom>
          <a:noFill/>
        </p:spPr>
        <p:txBody>
          <a:bodyPr wrap="square" rtlCol="0">
            <a:spAutoFit/>
          </a:bodyPr>
          <a:lstStyle/>
          <a:p>
            <a:pPr algn="ctr"/>
            <a:r>
              <a:rPr lang="en-US" dirty="0" smtClean="0">
                <a:solidFill>
                  <a:schemeClr val="accent2">
                    <a:lumMod val="75000"/>
                  </a:schemeClr>
                </a:solidFill>
                <a:latin typeface="Calibri" pitchFamily="34" charset="0"/>
                <a:cs typeface="Calibri" pitchFamily="34" charset="0"/>
              </a:rPr>
              <a:t>Demonstration: Screen Reader and Keyboard</a:t>
            </a:r>
            <a:endParaRPr lang="en-US" dirty="0">
              <a:solidFill>
                <a:schemeClr val="accent2">
                  <a:lumMod val="75000"/>
                </a:schemeClr>
              </a:solidFill>
              <a:latin typeface="Calibri" pitchFamily="34" charset="0"/>
              <a:cs typeface="Calibri" pitchFamily="34" charset="0"/>
            </a:endParaRPr>
          </a:p>
        </p:txBody>
      </p:sp>
    </p:spTree>
    <p:extLst>
      <p:ext uri="{BB962C8B-B14F-4D97-AF65-F5344CB8AC3E}">
        <p14:creationId xmlns:p14="http://schemas.microsoft.com/office/powerpoint/2010/main" val="2309449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3920E05-09C8-48F8-8C0B-734D4E71B5AC}" type="slidenum">
              <a:rPr lang="en-US" smtClean="0"/>
              <a:pPr/>
              <a:t>21</a:t>
            </a:fld>
            <a:endParaRPr lang="en-US" dirty="0"/>
          </a:p>
        </p:txBody>
      </p:sp>
      <p:sp>
        <p:nvSpPr>
          <p:cNvPr id="7" name="Content Placeholder 6"/>
          <p:cNvSpPr>
            <a:spLocks noGrp="1"/>
          </p:cNvSpPr>
          <p:nvPr>
            <p:ph sz="quarter" idx="12"/>
          </p:nvPr>
        </p:nvSpPr>
        <p:spPr/>
        <p:txBody>
          <a:bodyPr/>
          <a:lstStyle/>
          <a:p>
            <a:r>
              <a:rPr lang="en-US" sz="1600" dirty="0" smtClean="0"/>
              <a:t>Accessibility starts right from design stage.</a:t>
            </a:r>
          </a:p>
          <a:p>
            <a:r>
              <a:rPr lang="en-US" sz="1600" dirty="0"/>
              <a:t>Incorporating accessibility from the start of a project increases the positive impact of designing for a broad constituency while decreasing development costs associated with accessibility when it is addressed much later</a:t>
            </a:r>
            <a:r>
              <a:rPr lang="en-US" sz="1600" dirty="0" smtClean="0"/>
              <a:t>.</a:t>
            </a:r>
          </a:p>
          <a:p>
            <a:r>
              <a:rPr lang="en-US" sz="1600" dirty="0" smtClean="0"/>
              <a:t>Accessible design enables accessible development.</a:t>
            </a:r>
          </a:p>
          <a:p>
            <a:r>
              <a:rPr lang="en-US" sz="1600" dirty="0" smtClean="0"/>
              <a:t>Accessibility is a shared responsibility amongst designers and developers.</a:t>
            </a:r>
          </a:p>
          <a:p>
            <a:pPr marL="0" indent="0">
              <a:buNone/>
            </a:pPr>
            <a:endParaRPr lang="en-US" sz="1600" dirty="0" smtClean="0"/>
          </a:p>
        </p:txBody>
      </p:sp>
      <p:sp>
        <p:nvSpPr>
          <p:cNvPr id="4" name="Title 3"/>
          <p:cNvSpPr>
            <a:spLocks noGrp="1"/>
          </p:cNvSpPr>
          <p:nvPr>
            <p:ph type="title"/>
          </p:nvPr>
        </p:nvSpPr>
        <p:spPr/>
        <p:txBody>
          <a:bodyPr/>
          <a:lstStyle/>
          <a:p>
            <a:r>
              <a:rPr lang="en-US" dirty="0" smtClean="0"/>
              <a:t>Accessibility Process</a:t>
            </a:r>
            <a:endParaRPr lang="en-US" dirty="0"/>
          </a:p>
        </p:txBody>
      </p:sp>
      <p:pic>
        <p:nvPicPr>
          <p:cNvPr id="8194" name="Picture 2" descr="https://universaldesign.org/wp-content/uploads/stairs-and-ramp-togehte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71640" y="2482158"/>
            <a:ext cx="5800725" cy="3874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18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138989" y="2967335"/>
            <a:ext cx="6147655"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HTML Techniques for </a:t>
            </a:r>
          </a:p>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Accessibility</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11287493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23</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Images</a:t>
            </a:r>
          </a:p>
        </p:txBody>
      </p:sp>
      <p:pic>
        <p:nvPicPr>
          <p:cNvPr id="5" name="Picture 5"/>
          <p:cNvPicPr>
            <a:picLocks noChangeAspect="1" noChangeArrowheads="1"/>
          </p:cNvPicPr>
          <p:nvPr/>
        </p:nvPicPr>
        <p:blipFill>
          <a:blip r:embed="rId2" cstate="email"/>
          <a:srcRect/>
          <a:stretch>
            <a:fillRect/>
          </a:stretch>
        </p:blipFill>
        <p:spPr bwMode="auto">
          <a:xfrm>
            <a:off x="388922" y="914400"/>
            <a:ext cx="3281598" cy="2162176"/>
          </a:xfrm>
          <a:prstGeom prst="rect">
            <a:avLst/>
          </a:prstGeom>
          <a:noFill/>
          <a:ln w="9525">
            <a:noFill/>
            <a:miter lim="800000"/>
            <a:headEnd/>
            <a:tailEnd/>
          </a:ln>
        </p:spPr>
      </p:pic>
      <p:sp>
        <p:nvSpPr>
          <p:cNvPr id="7" name="TextBox 6"/>
          <p:cNvSpPr txBox="1"/>
          <p:nvPr/>
        </p:nvSpPr>
        <p:spPr bwMode="auto">
          <a:xfrm>
            <a:off x="4502730" y="3332022"/>
            <a:ext cx="4452584" cy="338554"/>
          </a:xfrm>
          <a:prstGeom prst="rect">
            <a:avLst/>
          </a:prstGeom>
          <a:noFill/>
          <a:ln w="9525">
            <a:noFill/>
            <a:miter lim="800000"/>
            <a:headEnd/>
            <a:tailEnd/>
          </a:ln>
        </p:spPr>
        <p:txBody>
          <a:bodyPr wrap="square" rtlCol="0">
            <a:prstTxWarp prst="textNoShape">
              <a:avLst/>
            </a:prstTxWarp>
            <a:spAutoFit/>
          </a:bodyPr>
          <a:lstStyle/>
          <a:p>
            <a:r>
              <a:rPr lang="en-US" sz="1600" b="0" dirty="0" smtClean="0">
                <a:solidFill>
                  <a:schemeClr val="dk1"/>
                </a:solidFill>
                <a:latin typeface="Calibri" pitchFamily="34" charset="0"/>
                <a:cs typeface="Calibri" pitchFamily="34" charset="0"/>
              </a:rPr>
              <a:t>&lt;</a:t>
            </a:r>
            <a:r>
              <a:rPr lang="en-US" sz="1600" b="0" dirty="0" err="1" smtClean="0">
                <a:solidFill>
                  <a:schemeClr val="dk1"/>
                </a:solidFill>
                <a:latin typeface="Calibri" pitchFamily="34" charset="0"/>
                <a:cs typeface="Calibri" pitchFamily="34" charset="0"/>
              </a:rPr>
              <a:t>img</a:t>
            </a:r>
            <a:r>
              <a:rPr lang="en-US" sz="1600" b="0" dirty="0" smtClean="0">
                <a:solidFill>
                  <a:schemeClr val="dk1"/>
                </a:solidFill>
                <a:latin typeface="Calibri" pitchFamily="34" charset="0"/>
                <a:cs typeface="Calibri" pitchFamily="34" charset="0"/>
              </a:rPr>
              <a:t> </a:t>
            </a:r>
            <a:r>
              <a:rPr lang="en-US" sz="1600" b="0" dirty="0" err="1" smtClean="0">
                <a:solidFill>
                  <a:schemeClr val="dk1"/>
                </a:solidFill>
                <a:latin typeface="Calibri" pitchFamily="34" charset="0"/>
                <a:cs typeface="Calibri" pitchFamily="34" charset="0"/>
              </a:rPr>
              <a:t>src</a:t>
            </a:r>
            <a:r>
              <a:rPr lang="en-US" sz="1600" b="0" dirty="0" smtClean="0">
                <a:solidFill>
                  <a:schemeClr val="dk1"/>
                </a:solidFill>
                <a:latin typeface="Calibri" pitchFamily="34" charset="0"/>
                <a:cs typeface="Calibri" pitchFamily="34" charset="0"/>
              </a:rPr>
              <a:t>=“c183_2.jpg" </a:t>
            </a:r>
            <a:r>
              <a:rPr lang="en-US" sz="1600" b="0" dirty="0" smtClean="0">
                <a:solidFill>
                  <a:srgbClr val="00B050"/>
                </a:solidFill>
                <a:latin typeface="Calibri" pitchFamily="34" charset="0"/>
                <a:cs typeface="Calibri" pitchFamily="34" charset="0"/>
              </a:rPr>
              <a:t>alt=“Nikon </a:t>
            </a:r>
            <a:r>
              <a:rPr lang="en-US" sz="1600" b="0" dirty="0" err="1" smtClean="0">
                <a:solidFill>
                  <a:srgbClr val="00B050"/>
                </a:solidFill>
                <a:latin typeface="Calibri" pitchFamily="34" charset="0"/>
                <a:cs typeface="Calibri" pitchFamily="34" charset="0"/>
              </a:rPr>
              <a:t>Coolpix</a:t>
            </a:r>
            <a:r>
              <a:rPr lang="en-US" sz="1600" b="0" dirty="0" smtClean="0">
                <a:solidFill>
                  <a:srgbClr val="00B050"/>
                </a:solidFill>
                <a:latin typeface="Calibri" pitchFamily="34" charset="0"/>
                <a:cs typeface="Calibri" pitchFamily="34" charset="0"/>
              </a:rPr>
              <a:t> P100“</a:t>
            </a:r>
            <a:r>
              <a:rPr lang="en-US" sz="1600" b="0" dirty="0" smtClean="0">
                <a:solidFill>
                  <a:schemeClr val="dk1"/>
                </a:solidFill>
                <a:latin typeface="Calibri" pitchFamily="34" charset="0"/>
                <a:cs typeface="Calibri" pitchFamily="34" charset="0"/>
              </a:rPr>
              <a:t>/&gt;</a:t>
            </a:r>
            <a:endParaRPr lang="en-US" sz="1600" b="0" dirty="0">
              <a:latin typeface="Calibri" pitchFamily="34" charset="0"/>
              <a:cs typeface="Calibri" pitchFamily="34" charset="0"/>
            </a:endParaRPr>
          </a:p>
        </p:txBody>
      </p:sp>
      <p:sp>
        <p:nvSpPr>
          <p:cNvPr id="8" name="TextBox 7"/>
          <p:cNvSpPr txBox="1"/>
          <p:nvPr/>
        </p:nvSpPr>
        <p:spPr bwMode="auto">
          <a:xfrm>
            <a:off x="3901076" y="1349025"/>
            <a:ext cx="5429962" cy="461665"/>
          </a:xfrm>
          <a:prstGeom prst="rect">
            <a:avLst/>
          </a:prstGeom>
          <a:noFill/>
          <a:ln w="9525">
            <a:noFill/>
            <a:miter lim="800000"/>
            <a:headEnd/>
            <a:tailEnd/>
          </a:ln>
        </p:spPr>
        <p:txBody>
          <a:bodyPr wrap="square" rtlCol="0">
            <a:prstTxWarp prst="textNoShape">
              <a:avLst/>
            </a:prstTxWarp>
            <a:spAutoFit/>
          </a:bodyPr>
          <a:lstStyle/>
          <a:p>
            <a:pPr eaLnBrk="0" hangingPunct="0"/>
            <a:r>
              <a:rPr lang="en-US" b="0" dirty="0" smtClean="0">
                <a:latin typeface="Calibri" pitchFamily="34" charset="0"/>
                <a:cs typeface="Calibri" pitchFamily="34" charset="0"/>
              </a:rPr>
              <a:t>How can blind users see images on web?</a:t>
            </a:r>
          </a:p>
        </p:txBody>
      </p:sp>
      <p:sp>
        <p:nvSpPr>
          <p:cNvPr id="9" name="TextBox 8"/>
          <p:cNvSpPr txBox="1"/>
          <p:nvPr/>
        </p:nvSpPr>
        <p:spPr bwMode="auto">
          <a:xfrm>
            <a:off x="3934950" y="1752600"/>
            <a:ext cx="4953000" cy="584775"/>
          </a:xfrm>
          <a:prstGeom prst="rect">
            <a:avLst/>
          </a:prstGeom>
          <a:noFill/>
          <a:ln w="9525">
            <a:noFill/>
            <a:miter lim="800000"/>
            <a:headEnd/>
            <a:tailEnd/>
          </a:ln>
        </p:spPr>
        <p:txBody>
          <a:bodyPr wrap="square" rtlCol="0">
            <a:prstTxWarp prst="textNoShape">
              <a:avLst/>
            </a:prstTxWarp>
            <a:spAutoFit/>
          </a:bodyPr>
          <a:lstStyle/>
          <a:p>
            <a:pPr eaLnBrk="0" hangingPunct="0"/>
            <a:r>
              <a:rPr lang="en-US" sz="1600" b="0" dirty="0" smtClean="0">
                <a:latin typeface="Calibri" pitchFamily="34" charset="0"/>
                <a:cs typeface="Calibri" pitchFamily="34" charset="0"/>
              </a:rPr>
              <a:t>The ‘alt’ attribute of the image tag helps blind users see images on web. </a:t>
            </a:r>
          </a:p>
        </p:txBody>
      </p:sp>
      <p:pic>
        <p:nvPicPr>
          <p:cNvPr id="11" name="Picture 10" descr="Nikon1.png"/>
          <p:cNvPicPr>
            <a:picLocks noChangeAspect="1"/>
          </p:cNvPicPr>
          <p:nvPr/>
        </p:nvPicPr>
        <p:blipFill>
          <a:blip r:embed="rId3" cstate="email"/>
          <a:stretch>
            <a:fillRect/>
          </a:stretch>
        </p:blipFill>
        <p:spPr>
          <a:xfrm>
            <a:off x="595087" y="2432861"/>
            <a:ext cx="4145687" cy="35232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24</a:t>
            </a:fld>
            <a:endParaRPr lang="en-US" dirty="0"/>
          </a:p>
        </p:txBody>
      </p:sp>
      <p:sp>
        <p:nvSpPr>
          <p:cNvPr id="3" name="Content Placeholder 2"/>
          <p:cNvSpPr>
            <a:spLocks noGrp="1"/>
          </p:cNvSpPr>
          <p:nvPr>
            <p:ph sz="quarter" idx="12"/>
          </p:nvPr>
        </p:nvSpPr>
        <p:spPr/>
        <p:txBody>
          <a:bodyPr/>
          <a:lstStyle/>
          <a:p>
            <a:r>
              <a:rPr lang="en-US" dirty="0"/>
              <a:t>In order to create alternative text for an image it is necessary to determine what category an image belongs to</a:t>
            </a:r>
            <a:r>
              <a:rPr lang="en-US" dirty="0" smtClean="0"/>
              <a:t>.</a:t>
            </a:r>
          </a:p>
          <a:p>
            <a:pPr marL="0" indent="0">
              <a:buNone/>
            </a:pPr>
            <a:endParaRPr lang="en-US" dirty="0" smtClean="0"/>
          </a:p>
          <a:p>
            <a:r>
              <a:rPr lang="en-US" b="1" dirty="0" smtClean="0"/>
              <a:t>Functional </a:t>
            </a:r>
            <a:endParaRPr lang="en-US" b="1" dirty="0"/>
          </a:p>
          <a:p>
            <a:pPr lvl="1"/>
            <a:r>
              <a:rPr lang="en-US" dirty="0"/>
              <a:t>Images for buttons, "Print", "Save", "E-mail", etc.</a:t>
            </a:r>
          </a:p>
          <a:p>
            <a:pPr lvl="1"/>
            <a:r>
              <a:rPr lang="en-US" dirty="0" smtClean="0"/>
              <a:t>Separator -  Differentiate </a:t>
            </a:r>
            <a:r>
              <a:rPr lang="en-US" dirty="0"/>
              <a:t>sections of page (e.g. horizontal separator</a:t>
            </a:r>
            <a:r>
              <a:rPr lang="en-US" dirty="0" smtClean="0"/>
              <a:t>)</a:t>
            </a:r>
          </a:p>
          <a:p>
            <a:pPr marL="0" indent="0">
              <a:buNone/>
            </a:pPr>
            <a:endParaRPr lang="en-US" dirty="0" smtClean="0"/>
          </a:p>
          <a:p>
            <a:r>
              <a:rPr lang="en-US" b="1" dirty="0" smtClean="0"/>
              <a:t>Informative</a:t>
            </a:r>
            <a:endParaRPr lang="en-US" b="1" dirty="0"/>
          </a:p>
          <a:p>
            <a:pPr lvl="1"/>
            <a:r>
              <a:rPr lang="en-US" dirty="0"/>
              <a:t>Concepts and </a:t>
            </a:r>
            <a:r>
              <a:rPr lang="en-US" dirty="0" smtClean="0"/>
              <a:t>Information - Charts</a:t>
            </a:r>
            <a:r>
              <a:rPr lang="en-US" dirty="0"/>
              <a:t>, graphs, learning, historical (photographs), </a:t>
            </a:r>
            <a:r>
              <a:rPr lang="en-US" dirty="0" smtClean="0"/>
              <a:t>etc.</a:t>
            </a:r>
          </a:p>
          <a:p>
            <a:pPr lvl="1"/>
            <a:r>
              <a:rPr lang="en-US" dirty="0" smtClean="0"/>
              <a:t>Images </a:t>
            </a:r>
            <a:r>
              <a:rPr lang="en-US" dirty="0"/>
              <a:t>that enhance the themes or subject matter of the page </a:t>
            </a:r>
            <a:r>
              <a:rPr lang="en-US" dirty="0" smtClean="0"/>
              <a:t>content</a:t>
            </a:r>
          </a:p>
          <a:p>
            <a:endParaRPr lang="en-US" b="1" dirty="0" smtClean="0"/>
          </a:p>
          <a:p>
            <a:r>
              <a:rPr lang="en-US" b="1" dirty="0" smtClean="0"/>
              <a:t>Decorative</a:t>
            </a:r>
            <a:endParaRPr lang="en-US" b="1" dirty="0"/>
          </a:p>
          <a:p>
            <a:pPr lvl="1"/>
            <a:r>
              <a:rPr lang="en-US" dirty="0"/>
              <a:t>Images used for decoration, formatting, or that are invisible. e.g. spacer image, decorative curly lines, eye candy used simply to attract you to a page, gradients to make something look more pleasing – but don’t provide function or meaning </a:t>
            </a:r>
          </a:p>
          <a:p>
            <a:pPr lvl="1"/>
            <a:r>
              <a:rPr lang="en-US" dirty="0"/>
              <a:t>Meaning and function of the page would be the same without them</a:t>
            </a:r>
          </a:p>
          <a:p>
            <a:pPr lvl="1"/>
            <a:r>
              <a:rPr lang="en-US" dirty="0"/>
              <a:t>This is the only category that does not require alternative text -- more specifically null alt text must be provided when the element supports it (for web i.e. alt="")</a:t>
            </a:r>
          </a:p>
          <a:p>
            <a:endParaRPr lang="en-US" dirty="0"/>
          </a:p>
        </p:txBody>
      </p:sp>
      <p:sp>
        <p:nvSpPr>
          <p:cNvPr id="4" name="Title 3"/>
          <p:cNvSpPr>
            <a:spLocks noGrp="1"/>
          </p:cNvSpPr>
          <p:nvPr>
            <p:ph type="title"/>
          </p:nvPr>
        </p:nvSpPr>
        <p:spPr/>
        <p:txBody>
          <a:bodyPr/>
          <a:lstStyle/>
          <a:p>
            <a:r>
              <a:rPr lang="en-US" dirty="0" smtClean="0"/>
              <a:t>Types of Images</a:t>
            </a:r>
            <a:endParaRPr lang="en-US" dirty="0"/>
          </a:p>
        </p:txBody>
      </p:sp>
    </p:spTree>
    <p:extLst>
      <p:ext uri="{BB962C8B-B14F-4D97-AF65-F5344CB8AC3E}">
        <p14:creationId xmlns:p14="http://schemas.microsoft.com/office/powerpoint/2010/main" val="4005738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25</a:t>
            </a:fld>
            <a:endParaRPr lang="en-US" dirty="0"/>
          </a:p>
        </p:txBody>
      </p:sp>
      <p:sp>
        <p:nvSpPr>
          <p:cNvPr id="3" name="Content Placeholder 2"/>
          <p:cNvSpPr>
            <a:spLocks noGrp="1"/>
          </p:cNvSpPr>
          <p:nvPr>
            <p:ph sz="quarter" idx="12"/>
          </p:nvPr>
        </p:nvSpPr>
        <p:spPr/>
        <p:txBody>
          <a:bodyPr/>
          <a:lstStyle/>
          <a:p>
            <a:r>
              <a:rPr lang="en-US" b="1" dirty="0"/>
              <a:t>Be accurate and equivalent</a:t>
            </a:r>
            <a:r>
              <a:rPr lang="en-US" dirty="0"/>
              <a:t> in presenting the same content and function as presented by the image. </a:t>
            </a:r>
          </a:p>
          <a:p>
            <a:endParaRPr lang="en-US" b="1" dirty="0" smtClean="0"/>
          </a:p>
          <a:p>
            <a:r>
              <a:rPr lang="en-US" b="1" dirty="0" smtClean="0"/>
              <a:t>Be </a:t>
            </a:r>
            <a:r>
              <a:rPr lang="en-US" b="1" dirty="0"/>
              <a:t>succinct.</a:t>
            </a:r>
            <a:r>
              <a:rPr lang="en-US" dirty="0"/>
              <a:t> This means the correct content (if there is content) and function (if there is a function) of the image should be presented as succinctly as is appropriate. Typically no more than a few words are necessary, though rarely a short sentence or two may be appropriate. </a:t>
            </a:r>
          </a:p>
          <a:p>
            <a:endParaRPr lang="en-US" b="1" dirty="0" smtClean="0"/>
          </a:p>
          <a:p>
            <a:r>
              <a:rPr lang="en-US" b="1" dirty="0" smtClean="0"/>
              <a:t>NOT </a:t>
            </a:r>
            <a:r>
              <a:rPr lang="en-US" b="1" dirty="0"/>
              <a:t>be redundant</a:t>
            </a:r>
            <a:r>
              <a:rPr lang="en-US" dirty="0"/>
              <a:t> or provide the exact same information as text within the context of the image.</a:t>
            </a:r>
          </a:p>
          <a:p>
            <a:endParaRPr lang="en-US" b="1" dirty="0" smtClean="0"/>
          </a:p>
          <a:p>
            <a:r>
              <a:rPr lang="en-US" b="1" dirty="0" smtClean="0"/>
              <a:t>NOT </a:t>
            </a:r>
            <a:r>
              <a:rPr lang="en-US" b="1" dirty="0"/>
              <a:t>use the phrases "image of ..." or "graphic of ..." to describe the image.</a:t>
            </a:r>
            <a:r>
              <a:rPr lang="en-US" dirty="0"/>
              <a:t> It usually apparent to the user that it is an image. And if the image is conveying content, it is typically not necessary that the user know that it is an image that is conveying the content, as opposed to text. </a:t>
            </a:r>
          </a:p>
          <a:p>
            <a:endParaRPr lang="en-US" dirty="0"/>
          </a:p>
        </p:txBody>
      </p:sp>
      <p:sp>
        <p:nvSpPr>
          <p:cNvPr id="4" name="Title 3"/>
          <p:cNvSpPr>
            <a:spLocks noGrp="1"/>
          </p:cNvSpPr>
          <p:nvPr>
            <p:ph type="title"/>
          </p:nvPr>
        </p:nvSpPr>
        <p:spPr/>
        <p:txBody>
          <a:bodyPr/>
          <a:lstStyle/>
          <a:p>
            <a:r>
              <a:rPr lang="en-US" dirty="0" smtClean="0"/>
              <a:t>How to write an Alternate Text?</a:t>
            </a:r>
            <a:endParaRPr lang="en-US" dirty="0"/>
          </a:p>
        </p:txBody>
      </p:sp>
    </p:spTree>
    <p:extLst>
      <p:ext uri="{BB962C8B-B14F-4D97-AF65-F5344CB8AC3E}">
        <p14:creationId xmlns:p14="http://schemas.microsoft.com/office/powerpoint/2010/main" val="3240851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26</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Context is everything!</a:t>
            </a:r>
            <a:endParaRPr lang="en-US" dirty="0"/>
          </a:p>
        </p:txBody>
      </p:sp>
      <p:grpSp>
        <p:nvGrpSpPr>
          <p:cNvPr id="17" name="Group 16"/>
          <p:cNvGrpSpPr/>
          <p:nvPr/>
        </p:nvGrpSpPr>
        <p:grpSpPr>
          <a:xfrm>
            <a:off x="405245" y="696190"/>
            <a:ext cx="4156364" cy="5063380"/>
            <a:chOff x="405245" y="696190"/>
            <a:chExt cx="4156364" cy="5063380"/>
          </a:xfrm>
        </p:grpSpPr>
        <p:sp>
          <p:nvSpPr>
            <p:cNvPr id="7" name="TextBox 6"/>
            <p:cNvSpPr txBox="1"/>
            <p:nvPr/>
          </p:nvSpPr>
          <p:spPr>
            <a:xfrm>
              <a:off x="405245" y="823621"/>
              <a:ext cx="4156364" cy="3231654"/>
            </a:xfrm>
            <a:prstGeom prst="rect">
              <a:avLst/>
            </a:prstGeom>
            <a:noFill/>
            <a:ln>
              <a:solidFill>
                <a:srgbClr val="C00000"/>
              </a:solidFill>
              <a:prstDash val="sysDot"/>
            </a:ln>
          </p:spPr>
          <p:txBody>
            <a:bodyPr wrap="square" rtlCol="0">
              <a:spAutoFit/>
            </a:bodyPr>
            <a:lstStyle/>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b="0" dirty="0" smtClean="0">
                <a:latin typeface="Calibri" pitchFamily="34" charset="0"/>
              </a:endParaRPr>
            </a:p>
            <a:p>
              <a:r>
                <a:rPr lang="en-US" sz="1200" b="0" dirty="0" smtClean="0">
                  <a:latin typeface="Calibri" pitchFamily="34" charset="0"/>
                </a:rPr>
                <a:t>Because </a:t>
              </a:r>
              <a:r>
                <a:rPr lang="en-US" sz="1200" b="0" dirty="0">
                  <a:latin typeface="Calibri" pitchFamily="34" charset="0"/>
                </a:rPr>
                <a:t>of his role as the Commander in Chief of American forces in the Revolutionary War, and, later, the first President of the United States, George Washington is often called the "Father of his Country". </a:t>
              </a:r>
            </a:p>
            <a:p>
              <a:endParaRPr lang="en-US" sz="1200" dirty="0">
                <a:latin typeface="Calibri" pitchFamily="34" charset="0"/>
              </a:endParaRPr>
            </a:p>
          </p:txBody>
        </p:sp>
        <p:pic>
          <p:nvPicPr>
            <p:cNvPr id="5124" name="Picture 4" descr="example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34993" y="1030720"/>
              <a:ext cx="1428750" cy="179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Example 1 </a:t>
              </a:r>
              <a:endParaRPr lang="en-US" sz="1400" dirty="0">
                <a:latin typeface="Calibri" pitchFamily="34" charset="0"/>
              </a:endParaRPr>
            </a:p>
          </p:txBody>
        </p:sp>
        <p:sp>
          <p:nvSpPr>
            <p:cNvPr id="16" name="TextBox 15"/>
            <p:cNvSpPr txBox="1"/>
            <p:nvPr/>
          </p:nvSpPr>
          <p:spPr>
            <a:xfrm>
              <a:off x="405245" y="4374575"/>
              <a:ext cx="4156364" cy="1384995"/>
            </a:xfrm>
            <a:prstGeom prst="rect">
              <a:avLst/>
            </a:prstGeom>
            <a:noFill/>
            <a:ln>
              <a:solidFill>
                <a:srgbClr val="C00000"/>
              </a:solidFill>
              <a:prstDash val="sysDot"/>
            </a:ln>
          </p:spPr>
          <p:txBody>
            <a:bodyPr wrap="square" rtlCol="0">
              <a:spAutoFit/>
            </a:bodyPr>
            <a:lstStyle/>
            <a:p>
              <a:pPr marL="0" indent="0">
                <a:buNone/>
              </a:pPr>
              <a:r>
                <a:rPr lang="en-US" sz="1200" dirty="0">
                  <a:latin typeface="Calibri" pitchFamily="34" charset="0"/>
                </a:rPr>
                <a:t>What would be appropriate alternate text?</a:t>
              </a:r>
            </a:p>
            <a:p>
              <a:pPr marL="228600" indent="-228600">
                <a:buFont typeface="+mj-lt"/>
                <a:buAutoNum type="alphaUcPeriod"/>
              </a:pPr>
              <a:r>
                <a:rPr lang="en-US" sz="1200" b="0" dirty="0">
                  <a:latin typeface="Calibri" pitchFamily="34" charset="0"/>
                </a:rPr>
                <a:t>"Image of George Washington"</a:t>
              </a:r>
            </a:p>
            <a:p>
              <a:pPr marL="228600" indent="-228600">
                <a:buFont typeface="+mj-lt"/>
                <a:buAutoNum type="alphaUcPeriod"/>
              </a:pPr>
              <a:r>
                <a:rPr lang="en-US" sz="1200" b="0" dirty="0">
                  <a:latin typeface="Calibri" pitchFamily="34" charset="0"/>
                </a:rPr>
                <a:t>"George Washington, the first president of the United States"</a:t>
              </a:r>
            </a:p>
            <a:p>
              <a:pPr marL="228600" indent="-228600">
                <a:buFont typeface="+mj-lt"/>
                <a:buAutoNum type="alphaUcPeriod"/>
              </a:pPr>
              <a:r>
                <a:rPr lang="en-US" sz="1200" b="0" dirty="0">
                  <a:latin typeface="Calibri" pitchFamily="34" charset="0"/>
                </a:rPr>
                <a:t>An empty alt attribute (alt="") </a:t>
              </a:r>
            </a:p>
            <a:p>
              <a:pPr marL="228600" indent="-228600">
                <a:buFont typeface="+mj-lt"/>
                <a:buAutoNum type="alphaUcPeriod"/>
              </a:pPr>
              <a:r>
                <a:rPr lang="en-US" sz="1200" b="0" dirty="0">
                  <a:latin typeface="Calibri" pitchFamily="34" charset="0"/>
                </a:rPr>
                <a:t>"George Washington"</a:t>
              </a:r>
            </a:p>
            <a:p>
              <a:endParaRPr lang="en-US" sz="1200" dirty="0">
                <a:latin typeface="Calibri" pitchFamily="34" charset="0"/>
              </a:endParaRPr>
            </a:p>
          </p:txBody>
        </p:sp>
      </p:grpSp>
      <p:grpSp>
        <p:nvGrpSpPr>
          <p:cNvPr id="21" name="Group 20"/>
          <p:cNvGrpSpPr/>
          <p:nvPr/>
        </p:nvGrpSpPr>
        <p:grpSpPr>
          <a:xfrm>
            <a:off x="4755609" y="703116"/>
            <a:ext cx="4156364" cy="5042598"/>
            <a:chOff x="405245" y="696190"/>
            <a:chExt cx="4156364" cy="5042598"/>
          </a:xfrm>
        </p:grpSpPr>
        <p:sp>
          <p:nvSpPr>
            <p:cNvPr id="22" name="TextBox 21"/>
            <p:cNvSpPr txBox="1"/>
            <p:nvPr/>
          </p:nvSpPr>
          <p:spPr>
            <a:xfrm>
              <a:off x="405245" y="823621"/>
              <a:ext cx="4156364" cy="3416320"/>
            </a:xfrm>
            <a:prstGeom prst="rect">
              <a:avLst/>
            </a:prstGeom>
            <a:noFill/>
            <a:ln>
              <a:solidFill>
                <a:srgbClr val="C00000"/>
              </a:solidFill>
              <a:prstDash val="sysDot"/>
            </a:ln>
          </p:spPr>
          <p:txBody>
            <a:bodyPr wrap="square" rtlCol="0">
              <a:spAutoFit/>
            </a:bodyPr>
            <a:lstStyle/>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endParaRPr lang="en-US" sz="1200" dirty="0">
                <a:latin typeface="Calibri" pitchFamily="34" charset="0"/>
              </a:endParaRPr>
            </a:p>
            <a:p>
              <a:endParaRPr lang="en-US" sz="1200" dirty="0" smtClean="0">
                <a:latin typeface="Calibri" pitchFamily="34" charset="0"/>
              </a:endParaRPr>
            </a:p>
            <a:p>
              <a:pPr algn="ctr"/>
              <a:r>
                <a:rPr lang="en-US" sz="1200" dirty="0">
                  <a:latin typeface="Calibri" pitchFamily="34" charset="0"/>
                </a:rPr>
                <a:t>George Washington</a:t>
              </a:r>
              <a:endParaRPr lang="en-US" sz="1200" dirty="0" smtClean="0">
                <a:latin typeface="Calibri" pitchFamily="34" charset="0"/>
              </a:endParaRPr>
            </a:p>
            <a:p>
              <a:endParaRPr lang="en-US" sz="1200" b="0" dirty="0" smtClean="0">
                <a:latin typeface="Calibri" pitchFamily="34" charset="0"/>
              </a:endParaRPr>
            </a:p>
            <a:p>
              <a:r>
                <a:rPr lang="en-US" sz="1200" b="0" dirty="0" smtClean="0">
                  <a:latin typeface="Calibri" pitchFamily="34" charset="0"/>
                </a:rPr>
                <a:t>Because </a:t>
              </a:r>
              <a:r>
                <a:rPr lang="en-US" sz="1200" b="0" dirty="0">
                  <a:latin typeface="Calibri" pitchFamily="34" charset="0"/>
                </a:rPr>
                <a:t>of his role as the Commander in Chief of American forces in the Revolutionary War, and, later, the first President of the United States, George Washington is often called the "Father of his Country". </a:t>
              </a:r>
            </a:p>
            <a:p>
              <a:endParaRPr lang="en-US" sz="1200" dirty="0">
                <a:latin typeface="Calibri" pitchFamily="34" charset="0"/>
              </a:endParaRPr>
            </a:p>
          </p:txBody>
        </p:sp>
        <p:pic>
          <p:nvPicPr>
            <p:cNvPr id="23" name="Picture 4" descr="example imag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34993" y="1030720"/>
              <a:ext cx="1428750" cy="17938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Example 2</a:t>
              </a:r>
              <a:endParaRPr lang="en-US" sz="1400" dirty="0">
                <a:latin typeface="Calibri" pitchFamily="34" charset="0"/>
              </a:endParaRPr>
            </a:p>
          </p:txBody>
        </p:sp>
        <p:sp>
          <p:nvSpPr>
            <p:cNvPr id="25" name="TextBox 24"/>
            <p:cNvSpPr txBox="1"/>
            <p:nvPr/>
          </p:nvSpPr>
          <p:spPr>
            <a:xfrm>
              <a:off x="405245" y="4353793"/>
              <a:ext cx="4156364" cy="1384995"/>
            </a:xfrm>
            <a:prstGeom prst="rect">
              <a:avLst/>
            </a:prstGeom>
            <a:noFill/>
            <a:ln>
              <a:solidFill>
                <a:srgbClr val="C00000"/>
              </a:solidFill>
              <a:prstDash val="sysDot"/>
            </a:ln>
          </p:spPr>
          <p:txBody>
            <a:bodyPr wrap="square" rtlCol="0">
              <a:spAutoFit/>
            </a:bodyPr>
            <a:lstStyle/>
            <a:p>
              <a:pPr marL="0" indent="0">
                <a:buNone/>
              </a:pPr>
              <a:r>
                <a:rPr lang="en-US" sz="1200" dirty="0">
                  <a:latin typeface="Calibri" pitchFamily="34" charset="0"/>
                </a:rPr>
                <a:t>What would be appropriate alternate text</a:t>
              </a:r>
              <a:r>
                <a:rPr lang="en-US" sz="1200" dirty="0" smtClean="0">
                  <a:latin typeface="Calibri" pitchFamily="34" charset="0"/>
                </a:rPr>
                <a:t>?</a:t>
              </a:r>
              <a:endParaRPr lang="en-US" sz="1200" dirty="0">
                <a:latin typeface="Calibri" pitchFamily="34" charset="0"/>
              </a:endParaRPr>
            </a:p>
            <a:p>
              <a:pPr marL="228600" indent="-228600">
                <a:buFont typeface="+mj-lt"/>
                <a:buAutoNum type="alphaUcPeriod"/>
              </a:pPr>
              <a:r>
                <a:rPr lang="en-US" sz="1200" b="0" dirty="0" smtClean="0">
                  <a:latin typeface="Calibri" pitchFamily="34" charset="0"/>
                </a:rPr>
                <a:t>An </a:t>
              </a:r>
              <a:r>
                <a:rPr lang="en-US" sz="1200" b="0" dirty="0">
                  <a:latin typeface="Calibri" pitchFamily="34" charset="0"/>
                </a:rPr>
                <a:t>empty alt attribute (alt="") </a:t>
              </a:r>
              <a:endParaRPr lang="en-US" sz="1200" b="0" dirty="0" smtClean="0">
                <a:latin typeface="Calibri" pitchFamily="34" charset="0"/>
              </a:endParaRPr>
            </a:p>
            <a:p>
              <a:pPr marL="228600" indent="-228600">
                <a:buFont typeface="+mj-lt"/>
                <a:buAutoNum type="alphaUcPeriod"/>
              </a:pPr>
              <a:r>
                <a:rPr lang="en-US" sz="1200" b="0" dirty="0" smtClean="0">
                  <a:latin typeface="Calibri" pitchFamily="34" charset="0"/>
                </a:rPr>
                <a:t>"</a:t>
              </a:r>
              <a:r>
                <a:rPr lang="en-US" sz="1200" b="0" dirty="0">
                  <a:latin typeface="Calibri" pitchFamily="34" charset="0"/>
                </a:rPr>
                <a:t>Wikipedia entry for George Washington"</a:t>
              </a:r>
            </a:p>
            <a:p>
              <a:pPr marL="228600" indent="-228600">
                <a:buFont typeface="+mj-lt"/>
                <a:buAutoNum type="alphaUcPeriod"/>
              </a:pPr>
              <a:r>
                <a:rPr lang="en-US" sz="1200" b="0" dirty="0" smtClean="0">
                  <a:latin typeface="Calibri" pitchFamily="34" charset="0"/>
                </a:rPr>
                <a:t>"</a:t>
              </a:r>
              <a:r>
                <a:rPr lang="en-US" sz="1200" b="0" dirty="0">
                  <a:latin typeface="Calibri" pitchFamily="34" charset="0"/>
                </a:rPr>
                <a:t>Read More"</a:t>
              </a:r>
            </a:p>
            <a:p>
              <a:pPr marL="228600" indent="-228600">
                <a:buFont typeface="+mj-lt"/>
                <a:buAutoNum type="alphaUcPeriod"/>
              </a:pPr>
              <a:r>
                <a:rPr lang="en-US" sz="1200" b="0" dirty="0" smtClean="0">
                  <a:latin typeface="Calibri" pitchFamily="34" charset="0"/>
                </a:rPr>
                <a:t>"</a:t>
              </a:r>
              <a:r>
                <a:rPr lang="en-US" sz="1200" b="0" dirty="0">
                  <a:latin typeface="Calibri" pitchFamily="34" charset="0"/>
                </a:rPr>
                <a:t>George Washington"</a:t>
              </a:r>
            </a:p>
            <a:p>
              <a:pPr marL="0" indent="0">
                <a:buNone/>
              </a:pPr>
              <a:endParaRPr lang="en-US" sz="1200" dirty="0">
                <a:latin typeface="Calibri" pitchFamily="34" charset="0"/>
              </a:endParaRPr>
            </a:p>
            <a:p>
              <a:pPr marL="0" indent="0">
                <a:buNone/>
              </a:pPr>
              <a:endParaRPr lang="en-US" sz="1200" dirty="0">
                <a:latin typeface="Calibri" pitchFamily="34" charset="0"/>
              </a:endParaRPr>
            </a:p>
          </p:txBody>
        </p:sp>
      </p:grpSp>
    </p:spTree>
    <p:extLst>
      <p:ext uri="{BB962C8B-B14F-4D97-AF65-F5344CB8AC3E}">
        <p14:creationId xmlns:p14="http://schemas.microsoft.com/office/powerpoint/2010/main" val="39736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FAB2B90C-EF33-4959-B351-9C4E9E55B7C8}" type="slidenum">
              <a:rPr lang="en-US" smtClean="0"/>
              <a:pPr>
                <a:defRPr/>
              </a:pPr>
              <a:t>27</a:t>
            </a:fld>
            <a:endParaRPr lang="en-US" dirty="0"/>
          </a:p>
        </p:txBody>
      </p:sp>
      <p:sp>
        <p:nvSpPr>
          <p:cNvPr id="2" name="Content Placeholder 1"/>
          <p:cNvSpPr>
            <a:spLocks noGrp="1"/>
          </p:cNvSpPr>
          <p:nvPr>
            <p:ph sz="quarter" idx="12"/>
          </p:nvPr>
        </p:nvSpPr>
        <p:spPr/>
        <p:txBody>
          <a:bodyPr/>
          <a:lstStyle/>
          <a:p>
            <a:endParaRPr lang="en-US"/>
          </a:p>
        </p:txBody>
      </p:sp>
      <p:sp>
        <p:nvSpPr>
          <p:cNvPr id="6" name="Title 5"/>
          <p:cNvSpPr>
            <a:spLocks noGrp="1"/>
          </p:cNvSpPr>
          <p:nvPr>
            <p:ph type="title"/>
          </p:nvPr>
        </p:nvSpPr>
        <p:spPr/>
        <p:txBody>
          <a:bodyPr/>
          <a:lstStyle/>
          <a:p>
            <a:r>
              <a:rPr lang="en-US" dirty="0"/>
              <a:t>Examples: Text Alternative </a:t>
            </a:r>
            <a:r>
              <a:rPr lang="en-US" dirty="0" smtClean="0"/>
              <a:t>(1 </a:t>
            </a:r>
            <a:r>
              <a:rPr lang="en-US" dirty="0"/>
              <a:t>of 2)</a:t>
            </a:r>
          </a:p>
        </p:txBody>
      </p:sp>
      <p:grpSp>
        <p:nvGrpSpPr>
          <p:cNvPr id="11" name="Group 10"/>
          <p:cNvGrpSpPr/>
          <p:nvPr/>
        </p:nvGrpSpPr>
        <p:grpSpPr>
          <a:xfrm>
            <a:off x="405245" y="696190"/>
            <a:ext cx="4156364" cy="1143094"/>
            <a:chOff x="405245" y="696190"/>
            <a:chExt cx="4156364" cy="1143094"/>
          </a:xfrm>
        </p:grpSpPr>
        <p:sp>
          <p:nvSpPr>
            <p:cNvPr id="8" name="TextBox 7"/>
            <p:cNvSpPr txBox="1"/>
            <p:nvPr/>
          </p:nvSpPr>
          <p:spPr>
            <a:xfrm>
              <a:off x="405245" y="823621"/>
              <a:ext cx="4156364" cy="1015663"/>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r>
                <a:rPr lang="en-US" sz="1200" b="0" dirty="0">
                  <a:latin typeface="Calibri" pitchFamily="34" charset="0"/>
                </a:rPr>
                <a:t>a</a:t>
              </a:r>
              <a:r>
                <a:rPr lang="en-US" sz="1200" b="0" dirty="0" smtClean="0">
                  <a:latin typeface="Calibri" pitchFamily="34" charset="0"/>
                </a:rPr>
                <a:t>lt=“Search”</a:t>
              </a:r>
            </a:p>
          </p:txBody>
        </p:sp>
        <p:sp>
          <p:nvSpPr>
            <p:cNvPr id="9" name="Rectangle 8"/>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Image Button</a:t>
              </a:r>
              <a:endParaRPr lang="en-US" sz="1400" dirty="0">
                <a:latin typeface="Calibri" pitchFamily="34" charset="0"/>
              </a:endParaRPr>
            </a:p>
          </p:txBody>
        </p:sp>
      </p:gr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9931" y="1160463"/>
            <a:ext cx="2674937" cy="42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956346" y="1267691"/>
            <a:ext cx="259508" cy="166485"/>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01780" y="1950036"/>
            <a:ext cx="4156364" cy="1354239"/>
            <a:chOff x="401780" y="1950036"/>
            <a:chExt cx="4156364" cy="1354239"/>
          </a:xfrm>
        </p:grpSpPr>
        <p:grpSp>
          <p:nvGrpSpPr>
            <p:cNvPr id="13" name="Group 12"/>
            <p:cNvGrpSpPr/>
            <p:nvPr/>
          </p:nvGrpSpPr>
          <p:grpSpPr>
            <a:xfrm>
              <a:off x="401780" y="1950036"/>
              <a:ext cx="4156364" cy="1354239"/>
              <a:chOff x="405245" y="696190"/>
              <a:chExt cx="4156364" cy="1121256"/>
            </a:xfrm>
          </p:grpSpPr>
          <p:sp>
            <p:nvSpPr>
              <p:cNvPr id="14" name="TextBox 13"/>
              <p:cNvSpPr txBox="1"/>
              <p:nvPr/>
            </p:nvSpPr>
            <p:spPr>
              <a:xfrm>
                <a:off x="405245" y="823621"/>
                <a:ext cx="4156364" cy="993825"/>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r>
                  <a:rPr lang="en-US" sz="1200" b="0" dirty="0">
                    <a:latin typeface="Calibri" pitchFamily="34" charset="0"/>
                  </a:rPr>
                  <a:t>a</a:t>
                </a:r>
                <a:r>
                  <a:rPr lang="en-US" sz="1200" b="0" dirty="0" smtClean="0">
                    <a:latin typeface="Calibri" pitchFamily="34" charset="0"/>
                  </a:rPr>
                  <a:t>lt=“Cognizant Logo”</a:t>
                </a:r>
              </a:p>
            </p:txBody>
          </p:sp>
          <p:sp>
            <p:nvSpPr>
              <p:cNvPr id="15" name="Rectangle 14"/>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Logo</a:t>
                </a:r>
                <a:endParaRPr lang="en-US" sz="1400" dirty="0">
                  <a:latin typeface="Calibri" pitchFamily="34" charset="0"/>
                </a:endParaRPr>
              </a:p>
            </p:txBody>
          </p:sp>
        </p:grpSp>
        <p:pic>
          <p:nvPicPr>
            <p:cNvPr id="6148" name="Picture 4" descr="Cognizant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1847" y="2380600"/>
              <a:ext cx="1434499" cy="6565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408706" y="3411702"/>
            <a:ext cx="4156364" cy="1723570"/>
            <a:chOff x="408706" y="3411702"/>
            <a:chExt cx="4156364" cy="1723570"/>
          </a:xfrm>
        </p:grpSpPr>
        <p:grpSp>
          <p:nvGrpSpPr>
            <p:cNvPr id="18" name="Group 17"/>
            <p:cNvGrpSpPr/>
            <p:nvPr/>
          </p:nvGrpSpPr>
          <p:grpSpPr>
            <a:xfrm>
              <a:off x="408706" y="3411702"/>
              <a:ext cx="4156364" cy="1723570"/>
              <a:chOff x="405245" y="696190"/>
              <a:chExt cx="4156364" cy="1427047"/>
            </a:xfrm>
          </p:grpSpPr>
          <p:sp>
            <p:nvSpPr>
              <p:cNvPr id="19" name="TextBox 18"/>
              <p:cNvSpPr txBox="1"/>
              <p:nvPr/>
            </p:nvSpPr>
            <p:spPr>
              <a:xfrm>
                <a:off x="405245" y="823621"/>
                <a:ext cx="4156364" cy="1299616"/>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r>
                  <a:rPr lang="en-US" sz="1200" b="0" dirty="0" smtClean="0">
                    <a:latin typeface="Calibri" pitchFamily="34" charset="0"/>
                  </a:rPr>
                  <a:t>alt=“MLB </a:t>
                </a:r>
                <a:r>
                  <a:rPr lang="en-US" sz="1200" b="0" dirty="0" err="1" smtClean="0">
                    <a:latin typeface="Calibri" pitchFamily="34" charset="0"/>
                  </a:rPr>
                  <a:t>Poweranks</a:t>
                </a:r>
                <a:r>
                  <a:rPr lang="en-US" sz="1200" b="0" dirty="0" smtClean="0">
                    <a:latin typeface="Calibri" pitchFamily="34" charset="0"/>
                  </a:rPr>
                  <a:t>”</a:t>
                </a:r>
              </a:p>
            </p:txBody>
          </p:sp>
          <p:sp>
            <p:nvSpPr>
              <p:cNvPr id="20" name="Rectangle 19"/>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Image Link </a:t>
                </a:r>
                <a:endParaRPr lang="en-US" sz="1400" dirty="0">
                  <a:latin typeface="Calibri" pitchFamily="34" charset="0"/>
                </a:endParaRPr>
              </a:p>
            </p:txBody>
          </p:sp>
        </p:grpSp>
        <p:pic>
          <p:nvPicPr>
            <p:cNvPr id="6149"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01404" y="3794557"/>
              <a:ext cx="1314450" cy="98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5" name="Group 24"/>
          <p:cNvGrpSpPr/>
          <p:nvPr/>
        </p:nvGrpSpPr>
        <p:grpSpPr>
          <a:xfrm>
            <a:off x="4717470" y="2818674"/>
            <a:ext cx="4156364" cy="1538904"/>
            <a:chOff x="4717470" y="2818674"/>
            <a:chExt cx="4156364" cy="1538904"/>
          </a:xfrm>
        </p:grpSpPr>
        <p:grpSp>
          <p:nvGrpSpPr>
            <p:cNvPr id="26" name="Group 25"/>
            <p:cNvGrpSpPr/>
            <p:nvPr/>
          </p:nvGrpSpPr>
          <p:grpSpPr>
            <a:xfrm>
              <a:off x="4717470" y="2818674"/>
              <a:ext cx="4156364" cy="1538904"/>
              <a:chOff x="405245" y="696190"/>
              <a:chExt cx="4156364" cy="1274151"/>
            </a:xfrm>
          </p:grpSpPr>
          <p:sp>
            <p:nvSpPr>
              <p:cNvPr id="27" name="TextBox 26"/>
              <p:cNvSpPr txBox="1"/>
              <p:nvPr/>
            </p:nvSpPr>
            <p:spPr>
              <a:xfrm>
                <a:off x="405245" y="823621"/>
                <a:ext cx="4156364" cy="1146720"/>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r>
                  <a:rPr lang="en-US" sz="1200" b="0" dirty="0">
                    <a:latin typeface="Calibri" pitchFamily="34" charset="0"/>
                  </a:rPr>
                  <a:t>alt = </a:t>
                </a:r>
                <a:r>
                  <a:rPr lang="en-US" sz="1200" b="0" dirty="0" smtClean="0">
                    <a:latin typeface="Calibri" pitchFamily="34" charset="0"/>
                  </a:rPr>
                  <a:t>“Cognizant on </a:t>
                </a:r>
                <a:r>
                  <a:rPr lang="en-US" sz="1200" b="0" dirty="0">
                    <a:latin typeface="Calibri" pitchFamily="34" charset="0"/>
                  </a:rPr>
                  <a:t>LinkedIn</a:t>
                </a:r>
                <a:r>
                  <a:rPr lang="en-US" sz="1200" b="0" dirty="0" smtClean="0">
                    <a:latin typeface="Calibri" pitchFamily="34" charset="0"/>
                  </a:rPr>
                  <a:t>”</a:t>
                </a:r>
              </a:p>
              <a:p>
                <a:r>
                  <a:rPr lang="en-US" sz="1200" b="0" dirty="0">
                    <a:latin typeface="Calibri" pitchFamily="34" charset="0"/>
                  </a:rPr>
                  <a:t>alt = “Follow </a:t>
                </a:r>
                <a:r>
                  <a:rPr lang="en-US" sz="1200" b="0" dirty="0" smtClean="0">
                    <a:latin typeface="Calibri" pitchFamily="34" charset="0"/>
                  </a:rPr>
                  <a:t>Cognizant on </a:t>
                </a:r>
                <a:r>
                  <a:rPr lang="en-US" sz="1200" b="0" dirty="0">
                    <a:latin typeface="Calibri" pitchFamily="34" charset="0"/>
                  </a:rPr>
                  <a:t>Twitter</a:t>
                </a:r>
                <a:r>
                  <a:rPr lang="en-US" sz="1200" b="0" dirty="0" smtClean="0">
                    <a:latin typeface="Calibri" pitchFamily="34" charset="0"/>
                  </a:rPr>
                  <a:t>”</a:t>
                </a:r>
              </a:p>
              <a:p>
                <a:r>
                  <a:rPr lang="en-US" sz="1200" b="0" dirty="0">
                    <a:latin typeface="Calibri" pitchFamily="34" charset="0"/>
                  </a:rPr>
                  <a:t>alt = </a:t>
                </a:r>
                <a:r>
                  <a:rPr lang="en-US" sz="1200" b="0" dirty="0" smtClean="0">
                    <a:latin typeface="Calibri" pitchFamily="34" charset="0"/>
                  </a:rPr>
                  <a:t>“Cognizant on Facebook”</a:t>
                </a:r>
                <a:endParaRPr lang="en-US" sz="1200" b="0" dirty="0">
                  <a:latin typeface="Calibri" pitchFamily="34" charset="0"/>
                </a:endParaRPr>
              </a:p>
            </p:txBody>
          </p:sp>
          <p:sp>
            <p:nvSpPr>
              <p:cNvPr id="28" name="Rectangle 27"/>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Social Media Logo</a:t>
                </a:r>
                <a:endParaRPr lang="en-US" sz="1400" dirty="0">
                  <a:latin typeface="Calibri" pitchFamily="34" charset="0"/>
                </a:endParaRPr>
              </a:p>
            </p:txBody>
          </p:sp>
        </p:grpSp>
        <p:pic>
          <p:nvPicPr>
            <p:cNvPr id="6151" name="Picture 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3220" y="3255411"/>
              <a:ext cx="1577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1" name="Group 30"/>
          <p:cNvGrpSpPr/>
          <p:nvPr/>
        </p:nvGrpSpPr>
        <p:grpSpPr>
          <a:xfrm>
            <a:off x="4717470" y="653043"/>
            <a:ext cx="4156364" cy="2092902"/>
            <a:chOff x="4717470" y="653043"/>
            <a:chExt cx="4156364" cy="2092902"/>
          </a:xfrm>
        </p:grpSpPr>
        <p:grpSp>
          <p:nvGrpSpPr>
            <p:cNvPr id="22" name="Group 21"/>
            <p:cNvGrpSpPr/>
            <p:nvPr/>
          </p:nvGrpSpPr>
          <p:grpSpPr>
            <a:xfrm>
              <a:off x="4717470" y="653043"/>
              <a:ext cx="4156364" cy="2092902"/>
              <a:chOff x="405245" y="696190"/>
              <a:chExt cx="4156364" cy="1732839"/>
            </a:xfrm>
          </p:grpSpPr>
          <p:sp>
            <p:nvSpPr>
              <p:cNvPr id="23" name="TextBox 22"/>
              <p:cNvSpPr txBox="1"/>
              <p:nvPr/>
            </p:nvSpPr>
            <p:spPr>
              <a:xfrm>
                <a:off x="405245" y="823621"/>
                <a:ext cx="4156364" cy="1605408"/>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r>
                  <a:rPr lang="en-US" sz="1200" b="0" dirty="0" smtClean="0">
                    <a:latin typeface="Calibri" pitchFamily="34" charset="0"/>
                  </a:rPr>
                  <a:t>alt = “ ”</a:t>
                </a:r>
              </a:p>
              <a:p>
                <a:endParaRPr lang="en-US" sz="1200" b="0" dirty="0">
                  <a:latin typeface="Calibri" pitchFamily="34" charset="0"/>
                </a:endParaRPr>
              </a:p>
              <a:p>
                <a:endParaRPr lang="en-US" sz="1200" b="0" dirty="0" smtClean="0">
                  <a:latin typeface="Calibri" pitchFamily="34" charset="0"/>
                </a:endParaRPr>
              </a:p>
              <a:p>
                <a:r>
                  <a:rPr lang="en-US" sz="1200" b="0" dirty="0" smtClean="0">
                    <a:latin typeface="Calibri" pitchFamily="34" charset="0"/>
                  </a:rPr>
                  <a:t>alt =“email”</a:t>
                </a:r>
              </a:p>
            </p:txBody>
          </p:sp>
          <p:sp>
            <p:nvSpPr>
              <p:cNvPr id="24" name="Rectangle 23"/>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Image &amp; Text</a:t>
                </a:r>
                <a:endParaRPr lang="en-US" sz="1400" dirty="0">
                  <a:latin typeface="Calibri" pitchFamily="34" charset="0"/>
                </a:endParaRPr>
              </a:p>
            </p:txBody>
          </p:sp>
        </p:grpSp>
        <p:pic>
          <p:nvPicPr>
            <p:cNvPr id="615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03220" y="1039814"/>
              <a:ext cx="2374325" cy="71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755566" y="2105392"/>
              <a:ext cx="2389187"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387558" y="5225921"/>
            <a:ext cx="4156364" cy="984906"/>
            <a:chOff x="4714005" y="5142793"/>
            <a:chExt cx="4156364" cy="984906"/>
          </a:xfrm>
        </p:grpSpPr>
        <p:grpSp>
          <p:nvGrpSpPr>
            <p:cNvPr id="33" name="Group 32"/>
            <p:cNvGrpSpPr/>
            <p:nvPr/>
          </p:nvGrpSpPr>
          <p:grpSpPr>
            <a:xfrm>
              <a:off x="4714005" y="5142793"/>
              <a:ext cx="4156364" cy="984906"/>
              <a:chOff x="405245" y="696190"/>
              <a:chExt cx="4156364" cy="815463"/>
            </a:xfrm>
          </p:grpSpPr>
          <p:sp>
            <p:nvSpPr>
              <p:cNvPr id="34" name="TextBox 33"/>
              <p:cNvSpPr txBox="1"/>
              <p:nvPr/>
            </p:nvSpPr>
            <p:spPr>
              <a:xfrm>
                <a:off x="405245" y="823621"/>
                <a:ext cx="4156364" cy="688032"/>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r>
                  <a:rPr lang="en-US" sz="1200" b="0" dirty="0">
                    <a:latin typeface="Calibri" pitchFamily="34" charset="0"/>
                  </a:rPr>
                  <a:t>alt = </a:t>
                </a:r>
                <a:r>
                  <a:rPr lang="en-US" sz="1200" b="0" dirty="0" smtClean="0">
                    <a:latin typeface="Calibri" pitchFamily="34" charset="0"/>
                  </a:rPr>
                  <a:t>“</a:t>
                </a:r>
                <a:r>
                  <a:rPr lang="en-US" sz="1200" b="0" dirty="0" err="1" smtClean="0">
                    <a:latin typeface="Calibri" pitchFamily="34" charset="0"/>
                  </a:rPr>
                  <a:t>pdf</a:t>
                </a:r>
                <a:r>
                  <a:rPr lang="en-US" sz="1200" b="0" dirty="0" smtClean="0">
                    <a:latin typeface="Calibri" pitchFamily="34" charset="0"/>
                  </a:rPr>
                  <a:t> file”</a:t>
                </a:r>
              </a:p>
            </p:txBody>
          </p:sp>
          <p:sp>
            <p:nvSpPr>
              <p:cNvPr id="35" name="Rectangle 34"/>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Icons</a:t>
                </a:r>
                <a:endParaRPr lang="en-US" sz="1400" dirty="0">
                  <a:latin typeface="Calibri" pitchFamily="34" charset="0"/>
                </a:endParaRPr>
              </a:p>
            </p:txBody>
          </p:sp>
        </p:grpSp>
        <p:pic>
          <p:nvPicPr>
            <p:cNvPr id="6154"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55566" y="5596177"/>
              <a:ext cx="3463925"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2" name="Group 31"/>
          <p:cNvGrpSpPr/>
          <p:nvPr/>
        </p:nvGrpSpPr>
        <p:grpSpPr>
          <a:xfrm>
            <a:off x="4714005" y="4540115"/>
            <a:ext cx="4156364" cy="1169572"/>
            <a:chOff x="4714005" y="4540115"/>
            <a:chExt cx="4156364" cy="1169572"/>
          </a:xfrm>
        </p:grpSpPr>
        <p:grpSp>
          <p:nvGrpSpPr>
            <p:cNvPr id="41" name="Group 40"/>
            <p:cNvGrpSpPr/>
            <p:nvPr/>
          </p:nvGrpSpPr>
          <p:grpSpPr>
            <a:xfrm>
              <a:off x="4714005" y="4540115"/>
              <a:ext cx="4156364" cy="1169572"/>
              <a:chOff x="405245" y="696190"/>
              <a:chExt cx="4156364" cy="968359"/>
            </a:xfrm>
          </p:grpSpPr>
          <p:sp>
            <p:nvSpPr>
              <p:cNvPr id="43" name="TextBox 42"/>
              <p:cNvSpPr txBox="1"/>
              <p:nvPr/>
            </p:nvSpPr>
            <p:spPr>
              <a:xfrm>
                <a:off x="405245" y="823621"/>
                <a:ext cx="4156364" cy="840928"/>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r>
                  <a:rPr lang="en-US" sz="1200" b="0" dirty="0">
                    <a:latin typeface="Calibri" pitchFamily="34" charset="0"/>
                  </a:rPr>
                  <a:t>&lt;</a:t>
                </a:r>
                <a:r>
                  <a:rPr lang="en-US" sz="1200" b="0" dirty="0" err="1">
                    <a:latin typeface="Calibri" pitchFamily="34" charset="0"/>
                  </a:rPr>
                  <a:t>img</a:t>
                </a:r>
                <a:r>
                  <a:rPr lang="en-US" sz="1200" b="0" dirty="0">
                    <a:latin typeface="Calibri" pitchFamily="34" charset="0"/>
                  </a:rPr>
                  <a:t> </a:t>
                </a:r>
                <a:r>
                  <a:rPr lang="en-US" sz="1200" b="0" dirty="0" err="1">
                    <a:latin typeface="Calibri" pitchFamily="34" charset="0"/>
                  </a:rPr>
                  <a:t>src</a:t>
                </a:r>
                <a:r>
                  <a:rPr lang="en-US" sz="1200" b="0" dirty="0" smtClean="0">
                    <a:latin typeface="Calibri" pitchFamily="34" charset="0"/>
                  </a:rPr>
                  <a:t>=“yellow-star.jpg</a:t>
                </a:r>
                <a:r>
                  <a:rPr lang="en-US" sz="1200" b="0" dirty="0">
                    <a:latin typeface="Calibri" pitchFamily="34" charset="0"/>
                  </a:rPr>
                  <a:t>“ alt</a:t>
                </a:r>
                <a:r>
                  <a:rPr lang="en-US" sz="1200" b="0" dirty="0" smtClean="0">
                    <a:latin typeface="Calibri" pitchFamily="34" charset="0"/>
                  </a:rPr>
                  <a:t>=“ 1 out </a:t>
                </a:r>
                <a:r>
                  <a:rPr lang="en-US" sz="1200" b="0" dirty="0">
                    <a:latin typeface="Calibri" pitchFamily="34" charset="0"/>
                  </a:rPr>
                  <a:t>of </a:t>
                </a:r>
                <a:r>
                  <a:rPr lang="en-US" sz="1200" b="0" dirty="0" smtClean="0">
                    <a:latin typeface="Calibri" pitchFamily="34" charset="0"/>
                  </a:rPr>
                  <a:t>5 stars</a:t>
                </a:r>
                <a:r>
                  <a:rPr lang="en-US" sz="1200" b="0" dirty="0">
                    <a:latin typeface="Calibri" pitchFamily="34" charset="0"/>
                  </a:rPr>
                  <a:t>"/&gt;</a:t>
                </a:r>
              </a:p>
              <a:p>
                <a:r>
                  <a:rPr lang="en-US" sz="1200" b="0" dirty="0" smtClean="0">
                    <a:latin typeface="Calibri" pitchFamily="34" charset="0"/>
                  </a:rPr>
                  <a:t>&lt;</a:t>
                </a:r>
                <a:r>
                  <a:rPr lang="en-US" sz="1200" b="0" dirty="0" err="1">
                    <a:latin typeface="Calibri" pitchFamily="34" charset="0"/>
                  </a:rPr>
                  <a:t>img</a:t>
                </a:r>
                <a:r>
                  <a:rPr lang="en-US" sz="1200" b="0" dirty="0">
                    <a:latin typeface="Calibri" pitchFamily="34" charset="0"/>
                  </a:rPr>
                  <a:t> </a:t>
                </a:r>
                <a:r>
                  <a:rPr lang="en-US" sz="1200" b="0" dirty="0" err="1">
                    <a:latin typeface="Calibri" pitchFamily="34" charset="0"/>
                  </a:rPr>
                  <a:t>src</a:t>
                </a:r>
                <a:r>
                  <a:rPr lang="en-US" sz="1200" b="0" dirty="0">
                    <a:latin typeface="Calibri" pitchFamily="34" charset="0"/>
                  </a:rPr>
                  <a:t>=“silver-star.jpg“ alt=""/&gt;</a:t>
                </a:r>
              </a:p>
            </p:txBody>
          </p:sp>
          <p:sp>
            <p:nvSpPr>
              <p:cNvPr id="44" name="Rectangle 43"/>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Grouped Images</a:t>
                </a:r>
                <a:endParaRPr lang="en-US" sz="1400" dirty="0">
                  <a:latin typeface="Calibri" pitchFamily="34" charset="0"/>
                </a:endParaRPr>
              </a:p>
            </p:txBody>
          </p:sp>
        </p:grpSp>
        <p:pic>
          <p:nvPicPr>
            <p:cNvPr id="6156" name="Picture 1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60370" y="5003509"/>
              <a:ext cx="810494" cy="291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0401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inVertic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28</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Examples: Text Alternative (2 of 2)</a:t>
            </a:r>
            <a:endParaRPr lang="en-US" dirty="0"/>
          </a:p>
        </p:txBody>
      </p:sp>
      <p:grpSp>
        <p:nvGrpSpPr>
          <p:cNvPr id="6" name="Group 5"/>
          <p:cNvGrpSpPr/>
          <p:nvPr/>
        </p:nvGrpSpPr>
        <p:grpSpPr>
          <a:xfrm>
            <a:off x="360213" y="809778"/>
            <a:ext cx="8378536" cy="3200898"/>
            <a:chOff x="405244" y="696190"/>
            <a:chExt cx="7006941" cy="2650215"/>
          </a:xfrm>
        </p:grpSpPr>
        <p:sp>
          <p:nvSpPr>
            <p:cNvPr id="8" name="TextBox 7"/>
            <p:cNvSpPr txBox="1"/>
            <p:nvPr/>
          </p:nvSpPr>
          <p:spPr>
            <a:xfrm>
              <a:off x="405244" y="823621"/>
              <a:ext cx="7006941" cy="2522784"/>
            </a:xfrm>
            <a:prstGeom prst="rect">
              <a:avLst/>
            </a:prstGeom>
            <a:noFill/>
            <a:ln>
              <a:solidFill>
                <a:srgbClr val="C00000"/>
              </a:solidFill>
              <a:prstDash val="sysDot"/>
            </a:ln>
          </p:spPr>
          <p:txBody>
            <a:bodyPr wrap="square" rtlCol="0">
              <a:spAutoFit/>
            </a:bodyPr>
            <a:lstStyle/>
            <a:p>
              <a:endParaRPr lang="en-US" sz="120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a:latin typeface="Calibri" pitchFamily="34" charset="0"/>
              </a:endParaRPr>
            </a:p>
            <a:p>
              <a:endParaRPr lang="en-US" sz="1200" b="0" dirty="0" smtClean="0">
                <a:latin typeface="Calibri" pitchFamily="34" charset="0"/>
              </a:endParaRPr>
            </a:p>
            <a:p>
              <a:endParaRPr lang="en-US" sz="1200" b="0" dirty="0" smtClean="0">
                <a:latin typeface="Calibri" pitchFamily="34" charset="0"/>
              </a:endParaRPr>
            </a:p>
            <a:p>
              <a:r>
                <a:rPr lang="en-US" sz="1200" b="0" dirty="0">
                  <a:latin typeface="Calibri" pitchFamily="34" charset="0"/>
                </a:rPr>
                <a:t>To offer a long description of an image, simply create a link (that is visible to anyone) to a page with the </a:t>
              </a:r>
              <a:r>
                <a:rPr lang="en-US" sz="1200" b="0" dirty="0" smtClean="0">
                  <a:latin typeface="Calibri" pitchFamily="34" charset="0"/>
                </a:rPr>
                <a:t>description. Such as </a:t>
              </a:r>
              <a:r>
                <a:rPr lang="en-US" sz="1200" b="0" u="sng" dirty="0" smtClean="0">
                  <a:solidFill>
                    <a:schemeClr val="tx2"/>
                  </a:solidFill>
                  <a:latin typeface="Calibri" pitchFamily="34" charset="0"/>
                </a:rPr>
                <a:t>Text Alternative for World Religion By Percentage Chart </a:t>
              </a:r>
            </a:p>
            <a:p>
              <a:endParaRPr lang="en-US" sz="1200" b="0" u="sng" dirty="0" smtClean="0">
                <a:solidFill>
                  <a:schemeClr val="tx2"/>
                </a:solidFill>
                <a:latin typeface="Calibri" pitchFamily="34" charset="0"/>
              </a:endParaRPr>
            </a:p>
            <a:p>
              <a:r>
                <a:rPr lang="en-US" sz="1200" b="0" dirty="0" smtClean="0">
                  <a:latin typeface="Calibri" pitchFamily="34" charset="0"/>
                </a:rPr>
                <a:t>Alternatively, provide text alternative below the image which would benefit all </a:t>
              </a:r>
              <a:r>
                <a:rPr lang="en-US" sz="1200" b="0" dirty="0">
                  <a:latin typeface="Calibri" pitchFamily="34" charset="0"/>
                </a:rPr>
                <a:t>types of users.</a:t>
              </a:r>
            </a:p>
          </p:txBody>
        </p:sp>
        <p:sp>
          <p:nvSpPr>
            <p:cNvPr id="9" name="Rectangle 8"/>
            <p:cNvSpPr/>
            <p:nvPr/>
          </p:nvSpPr>
          <p:spPr>
            <a:xfrm>
              <a:off x="477983" y="696190"/>
              <a:ext cx="1579417" cy="282575"/>
            </a:xfrm>
            <a:prstGeom prst="rect">
              <a:avLst/>
            </a:prstGeom>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Calibri" pitchFamily="34" charset="0"/>
                </a:rPr>
                <a:t>Chart</a:t>
              </a:r>
              <a:endParaRPr lang="en-US" sz="1400" dirty="0">
                <a:latin typeface="Calibri" pitchFamily="34" charset="0"/>
              </a:endParaRPr>
            </a:p>
          </p:txBody>
        </p:sp>
      </p:grpSp>
      <p:grpSp>
        <p:nvGrpSpPr>
          <p:cNvPr id="28" name="Group 27"/>
          <p:cNvGrpSpPr/>
          <p:nvPr/>
        </p:nvGrpSpPr>
        <p:grpSpPr>
          <a:xfrm>
            <a:off x="190491" y="4241317"/>
            <a:ext cx="8548258" cy="852323"/>
            <a:chOff x="450264" y="5436272"/>
            <a:chExt cx="8548258" cy="852323"/>
          </a:xfrm>
        </p:grpSpPr>
        <p:sp>
          <p:nvSpPr>
            <p:cNvPr id="23" name="TextBox 22"/>
            <p:cNvSpPr txBox="1"/>
            <p:nvPr/>
          </p:nvSpPr>
          <p:spPr>
            <a:xfrm>
              <a:off x="1056335" y="5642264"/>
              <a:ext cx="7942187" cy="646331"/>
            </a:xfrm>
            <a:prstGeom prst="rect">
              <a:avLst/>
            </a:prstGeom>
            <a:noFill/>
            <a:ln>
              <a:solidFill>
                <a:srgbClr val="FF0000"/>
              </a:solidFill>
              <a:prstDash val="sysDash"/>
            </a:ln>
          </p:spPr>
          <p:txBody>
            <a:bodyPr wrap="square" rtlCol="0">
              <a:spAutoFit/>
            </a:bodyPr>
            <a:lstStyle/>
            <a:p>
              <a:pPr marL="228600" indent="-228600">
                <a:buAutoNum type="arabicPeriod"/>
              </a:pPr>
              <a:r>
                <a:rPr lang="en-US" sz="1200" b="0" dirty="0" smtClean="0">
                  <a:latin typeface="Calibri" pitchFamily="34" charset="0"/>
                </a:rPr>
                <a:t>It </a:t>
              </a:r>
              <a:r>
                <a:rPr lang="en-US" sz="1200" b="0" dirty="0">
                  <a:latin typeface="Calibri" pitchFamily="34" charset="0"/>
                </a:rPr>
                <a:t>is not possible to add alternative text directly to background images. Images that convey content should not be placed in page or element backgrounds</a:t>
              </a:r>
              <a:r>
                <a:rPr lang="en-US" sz="1200" b="0" dirty="0" smtClean="0">
                  <a:latin typeface="Calibri" pitchFamily="34" charset="0"/>
                </a:rPr>
                <a:t>.</a:t>
              </a:r>
            </a:p>
            <a:p>
              <a:pPr marL="228600" indent="-228600">
                <a:buAutoNum type="arabicPeriod"/>
              </a:pPr>
              <a:r>
                <a:rPr lang="en-US" sz="1200" b="0" dirty="0" err="1" smtClean="0">
                  <a:latin typeface="Calibri" pitchFamily="34" charset="0"/>
                </a:rPr>
                <a:t>Longdesc</a:t>
              </a:r>
              <a:r>
                <a:rPr lang="en-US" sz="1200" b="0" dirty="0" smtClean="0">
                  <a:latin typeface="Calibri" pitchFamily="34" charset="0"/>
                </a:rPr>
                <a:t> attributed is not supported for any of major browsers thus it no longer recommended for complex images.</a:t>
              </a:r>
              <a:endParaRPr lang="en-US" sz="1200" b="0" dirty="0">
                <a:latin typeface="Calibri" pitchFamily="34" charset="0"/>
              </a:endParaRPr>
            </a:p>
          </p:txBody>
        </p:sp>
        <p:pic>
          <p:nvPicPr>
            <p:cNvPr id="27" name="Picture 3"/>
            <p:cNvPicPr>
              <a:picLocks noChangeAspect="1" noChangeArrowheads="1"/>
            </p:cNvPicPr>
            <p:nvPr/>
          </p:nvPicPr>
          <p:blipFill>
            <a:blip r:embed="rId2" cstate="email">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450264" y="5436272"/>
              <a:ext cx="667657" cy="667657"/>
            </a:xfrm>
            <a:prstGeom prst="rect">
              <a:avLst/>
            </a:prstGeom>
            <a:noFill/>
            <a:ln w="9525">
              <a:noFill/>
              <a:miter lim="800000"/>
              <a:headEnd/>
              <a:tailEnd/>
            </a:ln>
          </p:spPr>
        </p:pic>
      </p:grpSp>
      <p:pic>
        <p:nvPicPr>
          <p:cNvPr id="8200" name="Picture 8" descr="http://upload.wikimedia.org/wikipedia/commons/7/72/World_religions_pie_chart.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08288" y="1253421"/>
            <a:ext cx="2527425" cy="163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8057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8693150" y="6088887"/>
            <a:ext cx="368300" cy="228600"/>
          </a:xfrm>
        </p:spPr>
        <p:txBody>
          <a:bodyPr/>
          <a:lstStyle/>
          <a:p>
            <a:pPr>
              <a:defRPr/>
            </a:pPr>
            <a:fld id="{03920E05-09C8-48F8-8C0B-734D4E71B5AC}" type="slidenum">
              <a:rPr lang="en-US" smtClean="0"/>
              <a:pPr>
                <a:defRPr/>
              </a:pPr>
              <a:t>29</a:t>
            </a:fld>
            <a:endParaRPr lang="en-US" dirty="0"/>
          </a:p>
        </p:txBody>
      </p:sp>
      <p:sp>
        <p:nvSpPr>
          <p:cNvPr id="4" name="Title 3"/>
          <p:cNvSpPr>
            <a:spLocks noGrp="1"/>
          </p:cNvSpPr>
          <p:nvPr>
            <p:ph type="title"/>
          </p:nvPr>
        </p:nvSpPr>
        <p:spPr/>
        <p:txBody>
          <a:bodyPr/>
          <a:lstStyle/>
          <a:p>
            <a:r>
              <a:rPr lang="en-US" smtClean="0"/>
              <a:t>Links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56297213"/>
              </p:ext>
            </p:extLst>
          </p:nvPr>
        </p:nvGraphicFramePr>
        <p:xfrm>
          <a:off x="368299" y="1147216"/>
          <a:ext cx="8369301" cy="3758159"/>
        </p:xfrm>
        <a:graphic>
          <a:graphicData uri="http://schemas.openxmlformats.org/drawingml/2006/table">
            <a:tbl>
              <a:tblPr firstRow="1" bandRow="1">
                <a:tableStyleId>{5C22544A-7EE6-4342-B048-85BDC9FD1C3A}</a:tableStyleId>
              </a:tblPr>
              <a:tblGrid>
                <a:gridCol w="2565401"/>
                <a:gridCol w="1790700"/>
                <a:gridCol w="4013200"/>
              </a:tblGrid>
              <a:tr h="541950">
                <a:tc>
                  <a:txBody>
                    <a:bodyPr/>
                    <a:lstStyle/>
                    <a:p>
                      <a:r>
                        <a:rPr lang="en-US" dirty="0" smtClean="0">
                          <a:latin typeface="Calibri" pitchFamily="34" charset="0"/>
                          <a:cs typeface="Calibri" pitchFamily="34" charset="0"/>
                        </a:rPr>
                        <a:t>Type</a:t>
                      </a:r>
                      <a:endParaRPr lang="en-US" dirty="0">
                        <a:latin typeface="Calibri" pitchFamily="34" charset="0"/>
                        <a:cs typeface="Calibri" pitchFamily="34" charset="0"/>
                      </a:endParaRPr>
                    </a:p>
                  </a:txBody>
                  <a:tcPr/>
                </a:tc>
                <a:tc>
                  <a: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a:txBody>
                  <a:tcPr/>
                </a:tc>
                <a:tc>
                  <a:txBody>
                    <a:bodyPr/>
                    <a:lstStyle/>
                    <a:p>
                      <a:r>
                        <a:rPr lang="en-US" dirty="0" smtClean="0">
                          <a:latin typeface="Calibri" pitchFamily="34" charset="0"/>
                          <a:cs typeface="Calibri" pitchFamily="34" charset="0"/>
                        </a:rPr>
                        <a:t>Recommended </a:t>
                      </a:r>
                      <a:r>
                        <a:rPr lang="en-US" baseline="0" dirty="0" smtClean="0">
                          <a:latin typeface="Calibri" pitchFamily="34" charset="0"/>
                          <a:cs typeface="Calibri" pitchFamily="34" charset="0"/>
                        </a:rPr>
                        <a:t>Solution</a:t>
                      </a:r>
                      <a:endParaRPr lang="en-US" dirty="0">
                        <a:latin typeface="Calibri" pitchFamily="34" charset="0"/>
                        <a:cs typeface="Calibri" pitchFamily="34" charset="0"/>
                      </a:endParaRPr>
                    </a:p>
                  </a:txBody>
                  <a:tcPr/>
                </a:tc>
              </a:tr>
              <a:tr h="673034">
                <a:tc>
                  <a:txBody>
                    <a:bodyPr/>
                    <a:lstStyle/>
                    <a:p>
                      <a:r>
                        <a:rPr lang="en-US" sz="1400" dirty="0" smtClean="0">
                          <a:latin typeface="Calibri" pitchFamily="34" charset="0"/>
                          <a:cs typeface="Calibri" pitchFamily="34" charset="0"/>
                        </a:rPr>
                        <a:t>Non-clear</a:t>
                      </a:r>
                      <a:r>
                        <a:rPr lang="en-US" sz="1400" baseline="0" dirty="0" smtClean="0">
                          <a:latin typeface="Calibri" pitchFamily="34" charset="0"/>
                          <a:cs typeface="Calibri" pitchFamily="34" charset="0"/>
                        </a:rPr>
                        <a:t> link text</a:t>
                      </a:r>
                    </a:p>
                    <a:p>
                      <a:endParaRPr lang="en-US" sz="1400" dirty="0">
                        <a:latin typeface="Calibri" pitchFamily="34" charset="0"/>
                        <a:cs typeface="Calibri" pitchFamily="34" charset="0"/>
                      </a:endParaRPr>
                    </a:p>
                  </a:txBody>
                  <a:tcPr/>
                </a:tc>
                <a:tc>
                  <a:txBody>
                    <a:bodyPr/>
                    <a:lstStyle/>
                    <a:p>
                      <a:r>
                        <a:rPr lang="en-US" sz="1400" dirty="0" smtClean="0">
                          <a:latin typeface="Calibri" pitchFamily="34" charset="0"/>
                          <a:cs typeface="Calibri" pitchFamily="34" charset="0"/>
                        </a:rPr>
                        <a:t>“Learn More”, “Read More”, “View All”</a:t>
                      </a:r>
                      <a:endParaRPr lang="en-US" sz="1400" dirty="0">
                        <a:latin typeface="Calibri" pitchFamily="34" charset="0"/>
                        <a:cs typeface="Calibri"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rgbClr val="7030A0"/>
                          </a:solidFill>
                          <a:latin typeface="Calibri" pitchFamily="34" charset="0"/>
                          <a:ea typeface="+mn-ea"/>
                          <a:cs typeface="Calibri" pitchFamily="34" charset="0"/>
                        </a:rPr>
                        <a:t>“Learn More about Discover Network” , “View All</a:t>
                      </a:r>
                      <a:r>
                        <a:rPr lang="en-US" sz="1400" kern="1200" baseline="0" dirty="0" smtClean="0">
                          <a:solidFill>
                            <a:srgbClr val="7030A0"/>
                          </a:solidFill>
                          <a:latin typeface="Calibri" pitchFamily="34" charset="0"/>
                          <a:ea typeface="+mn-ea"/>
                          <a:cs typeface="Calibri" pitchFamily="34" charset="0"/>
                        </a:rPr>
                        <a:t> features</a:t>
                      </a:r>
                      <a:r>
                        <a:rPr lang="en-US" sz="1400" kern="1200" dirty="0" smtClean="0">
                          <a:solidFill>
                            <a:srgbClr val="7030A0"/>
                          </a:solidFill>
                          <a:latin typeface="Calibri" pitchFamily="34" charset="0"/>
                          <a:ea typeface="+mn-ea"/>
                          <a:cs typeface="Calibri" pitchFamily="34" charset="0"/>
                        </a:rPr>
                        <a:t>”</a:t>
                      </a:r>
                      <a:endParaRPr lang="en-US" sz="1400" kern="1200" dirty="0">
                        <a:solidFill>
                          <a:srgbClr val="7030A0"/>
                        </a:solidFill>
                        <a:latin typeface="Calibri" pitchFamily="34" charset="0"/>
                        <a:ea typeface="+mn-ea"/>
                        <a:cs typeface="Calibri" pitchFamily="34" charset="0"/>
                      </a:endParaRPr>
                    </a:p>
                  </a:txBody>
                  <a:tcPr/>
                </a:tc>
              </a:tr>
              <a:tr h="1019175">
                <a:tc>
                  <a:txBody>
                    <a:bodyPr/>
                    <a:lstStyle/>
                    <a:p>
                      <a:r>
                        <a:rPr lang="en-US" sz="1400" dirty="0" smtClean="0">
                          <a:latin typeface="Calibri" pitchFamily="34" charset="0"/>
                          <a:cs typeface="Calibri" pitchFamily="34" charset="0"/>
                        </a:rPr>
                        <a:t>Links opening new window/external</a:t>
                      </a:r>
                      <a:r>
                        <a:rPr lang="en-US" sz="1400" baseline="0" dirty="0" smtClean="0">
                          <a:latin typeface="Calibri" pitchFamily="34" charset="0"/>
                          <a:cs typeface="Calibri" pitchFamily="34" charset="0"/>
                        </a:rPr>
                        <a:t> web page</a:t>
                      </a:r>
                    </a:p>
                    <a:p>
                      <a:endParaRPr lang="en-US" sz="1400" dirty="0">
                        <a:latin typeface="Calibri" pitchFamily="34" charset="0"/>
                        <a:cs typeface="Calibri"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Calibri" pitchFamily="34" charset="0"/>
                          <a:ea typeface="Calibri"/>
                          <a:cs typeface="Calibri" pitchFamily="34" charset="0"/>
                        </a:rPr>
                        <a:t>“Visit</a:t>
                      </a:r>
                      <a:r>
                        <a:rPr lang="en-US" sz="1400" kern="1200" baseline="0" dirty="0" smtClean="0">
                          <a:solidFill>
                            <a:schemeClr val="dk1"/>
                          </a:solidFill>
                          <a:latin typeface="Calibri" pitchFamily="34" charset="0"/>
                          <a:ea typeface="Calibri"/>
                          <a:cs typeface="Calibri" pitchFamily="34" charset="0"/>
                        </a:rPr>
                        <a:t> Pulse</a:t>
                      </a:r>
                      <a:r>
                        <a:rPr lang="en-US" sz="1400" kern="1200" dirty="0" smtClean="0">
                          <a:solidFill>
                            <a:schemeClr val="dk1"/>
                          </a:solidFill>
                          <a:latin typeface="Calibri" pitchFamily="34" charset="0"/>
                          <a:ea typeface="Calibri"/>
                          <a:cs typeface="Calibri" pitchFamily="34" charset="0"/>
                        </a:rPr>
                        <a:t>” </a:t>
                      </a:r>
                    </a:p>
                  </a:txBody>
                  <a:tcPr/>
                </a:tc>
                <a:tc>
                  <a:txBody>
                    <a:bodyPr/>
                    <a:lstStyle/>
                    <a:p>
                      <a:pPr marL="0" marR="0" indent="0" algn="l" defTabSz="457200" rtl="0" eaLnBrk="1" fontAlgn="auto" latinLnBrk="0" hangingPunct="1">
                        <a:lnSpc>
                          <a:spcPct val="100000"/>
                        </a:lnSpc>
                        <a:spcBef>
                          <a:spcPts val="0"/>
                        </a:spcBef>
                        <a:spcAft>
                          <a:spcPts val="1800"/>
                        </a:spcAft>
                        <a:buClrTx/>
                        <a:buSzTx/>
                        <a:buFontTx/>
                        <a:buNone/>
                        <a:tabLst/>
                        <a:defRPr/>
                      </a:pPr>
                      <a:r>
                        <a:rPr lang="en-US" sz="1400" kern="1200" dirty="0" smtClean="0">
                          <a:solidFill>
                            <a:srgbClr val="7030A0"/>
                          </a:solidFill>
                          <a:latin typeface="Calibri" pitchFamily="34" charset="0"/>
                          <a:ea typeface="+mn-ea"/>
                          <a:cs typeface="Calibri" pitchFamily="34" charset="0"/>
                        </a:rPr>
                        <a:t>“Visit Pulse (opens in new window)“</a:t>
                      </a:r>
                    </a:p>
                  </a:txBody>
                  <a:tcPr/>
                </a:tc>
              </a:tr>
              <a:tr h="1524000">
                <a:tc>
                  <a:txBody>
                    <a:bodyPr/>
                    <a:lstStyle/>
                    <a:p>
                      <a:r>
                        <a:rPr lang="en-US" sz="1400" dirty="0" smtClean="0">
                          <a:latin typeface="Calibri" pitchFamily="34" charset="0"/>
                          <a:cs typeface="Calibri" pitchFamily="34" charset="0"/>
                        </a:rPr>
                        <a:t>Links associated with images</a:t>
                      </a:r>
                      <a:endParaRPr lang="en-US" sz="1400" dirty="0">
                        <a:latin typeface="Calibri" pitchFamily="34" charset="0"/>
                        <a:cs typeface="Calibri" pitchFamily="34" charset="0"/>
                      </a:endParaRPr>
                    </a:p>
                  </a:txBody>
                  <a:tcPr/>
                </a:tc>
                <a:tc>
                  <a:txBody>
                    <a:bodyPr/>
                    <a:lstStyle/>
                    <a:p>
                      <a:pPr marL="0" marR="0" algn="l" defTabSz="457200" rtl="0" eaLnBrk="1" latinLnBrk="0" hangingPunct="1">
                        <a:spcBef>
                          <a:spcPts val="0"/>
                        </a:spcBef>
                      </a:pPr>
                      <a:endParaRPr lang="en-US" sz="1400" b="0" kern="1200" dirty="0" smtClean="0">
                        <a:solidFill>
                          <a:schemeClr val="dk1"/>
                        </a:solidFill>
                        <a:latin typeface="Calibri" pitchFamily="34" charset="0"/>
                        <a:ea typeface="Calibri"/>
                        <a:cs typeface="Calibri" pitchFamily="34" charset="0"/>
                      </a:endParaRPr>
                    </a:p>
                  </a:txBody>
                  <a:tcPr/>
                </a:tc>
                <a:tc>
                  <a:txBody>
                    <a:bodyPr/>
                    <a:lstStyle/>
                    <a:p>
                      <a:pPr marL="0" marR="0" algn="l" defTabSz="457200" rtl="0" eaLnBrk="1" latinLnBrk="0" hangingPunct="1">
                        <a:spcBef>
                          <a:spcPts val="0"/>
                        </a:spcBef>
                        <a:spcAft>
                          <a:spcPts val="1800"/>
                        </a:spcAft>
                      </a:pPr>
                      <a:r>
                        <a:rPr lang="en-US" sz="1400" b="0" kern="1200" dirty="0" smtClean="0">
                          <a:solidFill>
                            <a:schemeClr val="dk1"/>
                          </a:solidFill>
                          <a:latin typeface="Calibri" pitchFamily="34" charset="0"/>
                          <a:ea typeface="Calibri"/>
                          <a:cs typeface="Calibri" pitchFamily="34" charset="0"/>
                        </a:rPr>
                        <a:t>&lt;a </a:t>
                      </a:r>
                      <a:r>
                        <a:rPr lang="en-US" sz="1400" b="0" kern="1200" dirty="0" err="1" smtClean="0">
                          <a:solidFill>
                            <a:schemeClr val="dk1"/>
                          </a:solidFill>
                          <a:latin typeface="Calibri" pitchFamily="34" charset="0"/>
                          <a:ea typeface="Calibri"/>
                          <a:cs typeface="Calibri" pitchFamily="34" charset="0"/>
                        </a:rPr>
                        <a:t>href</a:t>
                      </a:r>
                      <a:r>
                        <a:rPr lang="en-US" sz="1400" b="0" kern="1200" dirty="0" smtClean="0">
                          <a:solidFill>
                            <a:schemeClr val="dk1"/>
                          </a:solidFill>
                          <a:latin typeface="Calibri" pitchFamily="34" charset="0"/>
                          <a:ea typeface="Calibri"/>
                          <a:cs typeface="Calibri" pitchFamily="34" charset="0"/>
                        </a:rPr>
                        <a:t>=“newebay.com“&gt;</a:t>
                      </a:r>
                      <a:br>
                        <a:rPr lang="en-US" sz="1400" b="0" kern="1200" dirty="0" smtClean="0">
                          <a:solidFill>
                            <a:schemeClr val="dk1"/>
                          </a:solidFill>
                          <a:latin typeface="Calibri" pitchFamily="34" charset="0"/>
                          <a:ea typeface="Calibri"/>
                          <a:cs typeface="Calibri" pitchFamily="34" charset="0"/>
                        </a:rPr>
                      </a:br>
                      <a:r>
                        <a:rPr lang="en-US" sz="1400" b="0" kern="1200" dirty="0" smtClean="0">
                          <a:solidFill>
                            <a:schemeClr val="dk1"/>
                          </a:solidFill>
                          <a:latin typeface="Calibri" pitchFamily="34" charset="0"/>
                          <a:ea typeface="Calibri"/>
                          <a:cs typeface="Calibri" pitchFamily="34" charset="0"/>
                        </a:rPr>
                        <a:t>&lt;</a:t>
                      </a:r>
                      <a:r>
                        <a:rPr lang="en-US" sz="1400" b="0" kern="1200" dirty="0" err="1" smtClean="0">
                          <a:solidFill>
                            <a:schemeClr val="dk1"/>
                          </a:solidFill>
                          <a:latin typeface="Calibri" pitchFamily="34" charset="0"/>
                          <a:ea typeface="Calibri"/>
                          <a:cs typeface="Calibri" pitchFamily="34" charset="0"/>
                        </a:rPr>
                        <a:t>img</a:t>
                      </a:r>
                      <a:r>
                        <a:rPr lang="en-US" sz="1400" b="0" kern="1200" dirty="0" smtClean="0">
                          <a:solidFill>
                            <a:schemeClr val="dk1"/>
                          </a:solidFill>
                          <a:latin typeface="Calibri" pitchFamily="34" charset="0"/>
                          <a:ea typeface="Calibri"/>
                          <a:cs typeface="Calibri" pitchFamily="34" charset="0"/>
                        </a:rPr>
                        <a:t> </a:t>
                      </a:r>
                      <a:r>
                        <a:rPr lang="en-US" sz="1400" b="0" kern="1200" dirty="0" err="1" smtClean="0">
                          <a:solidFill>
                            <a:schemeClr val="dk1"/>
                          </a:solidFill>
                          <a:latin typeface="Calibri" pitchFamily="34" charset="0"/>
                          <a:ea typeface="Calibri"/>
                          <a:cs typeface="Calibri" pitchFamily="34" charset="0"/>
                        </a:rPr>
                        <a:t>src</a:t>
                      </a:r>
                      <a:r>
                        <a:rPr lang="en-US" sz="1400" b="0" kern="1200" dirty="0" smtClean="0">
                          <a:solidFill>
                            <a:schemeClr val="dk1"/>
                          </a:solidFill>
                          <a:latin typeface="Calibri" pitchFamily="34" charset="0"/>
                          <a:ea typeface="Calibri"/>
                          <a:cs typeface="Calibri" pitchFamily="34" charset="0"/>
                        </a:rPr>
                        <a:t>=“new.gif“ </a:t>
                      </a:r>
                      <a:r>
                        <a:rPr lang="en-US" sz="1400" kern="1200" dirty="0" smtClean="0">
                          <a:solidFill>
                            <a:srgbClr val="7030A0"/>
                          </a:solidFill>
                          <a:latin typeface="Calibri" pitchFamily="34" charset="0"/>
                          <a:ea typeface="+mn-ea"/>
                          <a:cs typeface="Calibri" pitchFamily="34" charset="0"/>
                        </a:rPr>
                        <a:t>alt="" </a:t>
                      </a:r>
                      <a:r>
                        <a:rPr lang="en-US" sz="1400" b="0" kern="1200" dirty="0" smtClean="0">
                          <a:solidFill>
                            <a:schemeClr val="dk1"/>
                          </a:solidFill>
                          <a:latin typeface="Calibri" pitchFamily="34" charset="0"/>
                          <a:ea typeface="Calibri"/>
                          <a:cs typeface="Calibri" pitchFamily="34" charset="0"/>
                        </a:rPr>
                        <a:t>/&gt;HTC EVO 3D – 1GB-Black (unlocked)&lt;/a&gt;</a:t>
                      </a:r>
                    </a:p>
                  </a:txBody>
                  <a:tcPr marT="0" marB="0"/>
                </a:tc>
              </a:tr>
            </a:tbl>
          </a:graphicData>
        </a:graphic>
      </p:graphicFrame>
      <p:sp>
        <p:nvSpPr>
          <p:cNvPr id="6" name="Rectangle 5"/>
          <p:cNvSpPr/>
          <p:nvPr/>
        </p:nvSpPr>
        <p:spPr>
          <a:xfrm>
            <a:off x="279400" y="762000"/>
            <a:ext cx="8293100" cy="369332"/>
          </a:xfrm>
          <a:prstGeom prst="rect">
            <a:avLst/>
          </a:prstGeom>
        </p:spPr>
        <p:txBody>
          <a:bodyPr wrap="square">
            <a:spAutoFit/>
          </a:bodyPr>
          <a:lstStyle/>
          <a:p>
            <a:r>
              <a:rPr lang="en-US" sz="1800" b="0" dirty="0" smtClean="0">
                <a:latin typeface="Calibri"/>
                <a:ea typeface="Calibri"/>
                <a:cs typeface="Times New Roman"/>
              </a:rPr>
              <a:t>Examples:</a:t>
            </a:r>
            <a:endParaRPr lang="en-US" sz="1800" dirty="0"/>
          </a:p>
        </p:txBody>
      </p:sp>
      <p:pic>
        <p:nvPicPr>
          <p:cNvPr id="24" name="Picture 3"/>
          <p:cNvPicPr>
            <a:picLocks noChangeAspect="1" noChangeArrowheads="1"/>
          </p:cNvPicPr>
          <p:nvPr/>
        </p:nvPicPr>
        <p:blipFill>
          <a:blip r:embed="rId3" cstate="email"/>
          <a:srcRect/>
          <a:stretch>
            <a:fillRect/>
          </a:stretch>
        </p:blipFill>
        <p:spPr bwMode="auto">
          <a:xfrm>
            <a:off x="3049587" y="3479428"/>
            <a:ext cx="846287" cy="1128383"/>
          </a:xfrm>
          <a:prstGeom prst="rect">
            <a:avLst/>
          </a:prstGeom>
          <a:noFill/>
          <a:ln w="3175">
            <a:solidFill>
              <a:schemeClr val="tx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1764635" y="2967335"/>
            <a:ext cx="5522012"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Introduction to </a:t>
            </a:r>
          </a:p>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Accessibility</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186159635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30</a:t>
            </a:fld>
            <a:endParaRPr lang="en-US" dirty="0"/>
          </a:p>
        </p:txBody>
      </p:sp>
      <p:pic>
        <p:nvPicPr>
          <p:cNvPr id="7" name="Content Placeholder 6"/>
          <p:cNvPicPr>
            <a:picLocks noGrp="1" noChangeAspect="1"/>
          </p:cNvPicPr>
          <p:nvPr>
            <p:ph sz="quarter" idx="12"/>
          </p:nvPr>
        </p:nvPicPr>
        <p:blipFill rotWithShape="1">
          <a:blip r:embed="rId3" cstate="email">
            <a:extLst>
              <a:ext uri="{28A0092B-C50C-407E-A947-70E740481C1C}">
                <a14:useLocalDpi xmlns:a14="http://schemas.microsoft.com/office/drawing/2010/main"/>
              </a:ext>
            </a:extLst>
          </a:blip>
          <a:srcRect/>
          <a:stretch/>
        </p:blipFill>
        <p:spPr>
          <a:xfrm>
            <a:off x="433013" y="1159195"/>
            <a:ext cx="6989064" cy="3146928"/>
          </a:xfrm>
        </p:spPr>
      </p:pic>
      <p:sp>
        <p:nvSpPr>
          <p:cNvPr id="4" name="Title 3"/>
          <p:cNvSpPr>
            <a:spLocks noGrp="1"/>
          </p:cNvSpPr>
          <p:nvPr>
            <p:ph type="title"/>
          </p:nvPr>
        </p:nvSpPr>
        <p:spPr/>
        <p:txBody>
          <a:bodyPr/>
          <a:lstStyle/>
          <a:p>
            <a:r>
              <a:rPr lang="en-US" dirty="0" smtClean="0"/>
              <a:t>Examples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7715" y="4811855"/>
            <a:ext cx="6096000" cy="1390650"/>
          </a:xfrm>
          <a:prstGeom prst="rect">
            <a:avLst/>
          </a:prstGeom>
        </p:spPr>
      </p:pic>
      <p:sp>
        <p:nvSpPr>
          <p:cNvPr id="10" name="Rectangle 9"/>
          <p:cNvSpPr/>
          <p:nvPr/>
        </p:nvSpPr>
        <p:spPr>
          <a:xfrm>
            <a:off x="333500" y="706484"/>
            <a:ext cx="8763000" cy="392159"/>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Links are not differentiated from normal text</a:t>
            </a:r>
          </a:p>
        </p:txBody>
      </p:sp>
      <p:sp>
        <p:nvSpPr>
          <p:cNvPr id="11" name="Rectangle 10"/>
          <p:cNvSpPr/>
          <p:nvPr/>
        </p:nvSpPr>
        <p:spPr>
          <a:xfrm>
            <a:off x="331525" y="4445134"/>
            <a:ext cx="8763000" cy="410882"/>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Links with same link text moves to different destinations</a:t>
            </a:r>
          </a:p>
        </p:txBody>
      </p:sp>
    </p:spTree>
    <p:extLst>
      <p:ext uri="{BB962C8B-B14F-4D97-AF65-F5344CB8AC3E}">
        <p14:creationId xmlns:p14="http://schemas.microsoft.com/office/powerpoint/2010/main" val="241781347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31</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Audio</a:t>
            </a:r>
            <a:endParaRPr lang="en-US" dirty="0"/>
          </a:p>
        </p:txBody>
      </p:sp>
      <p:sp>
        <p:nvSpPr>
          <p:cNvPr id="5" name="Rectangle 4"/>
          <p:cNvSpPr/>
          <p:nvPr/>
        </p:nvSpPr>
        <p:spPr>
          <a:xfrm>
            <a:off x="384626" y="1593846"/>
            <a:ext cx="8763000" cy="1304460"/>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Provide text transcript of the audio in form of html page or some other format.</a:t>
            </a:r>
          </a:p>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Example: </a:t>
            </a:r>
            <a:r>
              <a:rPr lang="en-US" sz="1800" b="0" dirty="0" smtClean="0">
                <a:latin typeface="Calibri"/>
                <a:ea typeface="Calibri"/>
                <a:cs typeface="Times New Roman"/>
                <a:hlinkClick r:id="rId5"/>
              </a:rPr>
              <a:t>http://breakingintowallstreet.com/biws/sample-informational-interview/</a:t>
            </a:r>
            <a:r>
              <a:rPr lang="en-US" sz="1800" b="0" dirty="0" smtClean="0">
                <a:latin typeface="Calibri"/>
                <a:ea typeface="Calibri"/>
                <a:cs typeface="Times New Roman"/>
              </a:rPr>
              <a:t> </a:t>
            </a:r>
            <a:endParaRPr lang="en-US" sz="1800" dirty="0" smtClean="0"/>
          </a:p>
          <a:p>
            <a:pPr>
              <a:lnSpc>
                <a:spcPct val="115000"/>
              </a:lnSpc>
              <a:spcBef>
                <a:spcPts val="0"/>
              </a:spcBef>
              <a:spcAft>
                <a:spcPts val="1000"/>
              </a:spcAft>
              <a:buClr>
                <a:srgbClr val="6DB33F"/>
              </a:buClr>
              <a:tabLst>
                <a:tab pos="1022350" algn="l"/>
              </a:tabLst>
            </a:pPr>
            <a:endParaRPr lang="en-US" sz="1800" b="0" dirty="0" smtClean="0">
              <a:latin typeface="Calibri"/>
              <a:ea typeface="Calibri"/>
              <a:cs typeface="Times New Roman"/>
            </a:endParaRPr>
          </a:p>
        </p:txBody>
      </p:sp>
      <p:sp>
        <p:nvSpPr>
          <p:cNvPr id="6" name="Rectangle 5"/>
          <p:cNvSpPr/>
          <p:nvPr/>
        </p:nvSpPr>
        <p:spPr>
          <a:xfrm>
            <a:off x="4724400" y="2946392"/>
            <a:ext cx="4038601" cy="338554"/>
          </a:xfrm>
          <a:prstGeom prst="rect">
            <a:avLst/>
          </a:prstGeom>
        </p:spPr>
        <p:txBody>
          <a:bodyPr wrap="square">
            <a:spAutoFit/>
          </a:bodyPr>
          <a:lstStyle/>
          <a:p>
            <a:r>
              <a:rPr lang="en-US" sz="1600" b="0" dirty="0" smtClean="0">
                <a:latin typeface="Calibri"/>
                <a:cs typeface="Times New Roman"/>
              </a:rPr>
              <a:t>Sample text transcript word file for audio</a:t>
            </a:r>
            <a:endParaRPr lang="en-US" sz="1600" dirty="0"/>
          </a:p>
        </p:txBody>
      </p:sp>
      <p:pic>
        <p:nvPicPr>
          <p:cNvPr id="7" name="Picture 3"/>
          <p:cNvPicPr>
            <a:picLocks noChangeAspect="1" noChangeArrowheads="1"/>
          </p:cNvPicPr>
          <p:nvPr/>
        </p:nvPicPr>
        <p:blipFill>
          <a:blip r:embed="rId6" cstate="email"/>
          <a:srcRect/>
          <a:stretch>
            <a:fillRect/>
          </a:stretch>
        </p:blipFill>
        <p:spPr bwMode="auto">
          <a:xfrm>
            <a:off x="499379" y="3048457"/>
            <a:ext cx="3648075" cy="1019175"/>
          </a:xfrm>
          <a:prstGeom prst="rect">
            <a:avLst/>
          </a:prstGeom>
          <a:noFill/>
          <a:ln w="3175">
            <a:solidFill>
              <a:schemeClr val="tx1"/>
            </a:solidFill>
            <a:miter lim="800000"/>
            <a:headEnd/>
            <a:tailEnd/>
          </a:ln>
        </p:spPr>
      </p:pic>
      <p:graphicFrame>
        <p:nvGraphicFramePr>
          <p:cNvPr id="9" name="Object 8">
            <a:hlinkClick r:id="" action="ppaction://ole?verb=0"/>
          </p:cNvPr>
          <p:cNvGraphicFramePr>
            <a:graphicFrameLocks noChangeAspect="1"/>
          </p:cNvGraphicFramePr>
          <p:nvPr>
            <p:extLst>
              <p:ext uri="{D42A27DB-BD31-4B8C-83A1-F6EECF244321}">
                <p14:modId xmlns:p14="http://schemas.microsoft.com/office/powerpoint/2010/main" val="1668915702"/>
              </p:ext>
            </p:extLst>
          </p:nvPr>
        </p:nvGraphicFramePr>
        <p:xfrm>
          <a:off x="6324600" y="3385461"/>
          <a:ext cx="914400" cy="771525"/>
        </p:xfrm>
        <a:graphic>
          <a:graphicData uri="http://schemas.openxmlformats.org/presentationml/2006/ole">
            <mc:AlternateContent xmlns:mc="http://schemas.openxmlformats.org/markup-compatibility/2006">
              <mc:Choice xmlns:v="urn:schemas-microsoft-com:vml" Requires="v">
                <p:oleObj spid="_x0000_s2342" name="Document" showAsIcon="1" r:id="rId7" imgW="914400" imgH="771480" progId="Word.Document.8">
                  <p:embed/>
                </p:oleObj>
              </mc:Choice>
              <mc:Fallback>
                <p:oleObj name="Document" showAsIcon="1" r:id="rId7" imgW="914400" imgH="771480" progId="Word.Document.8">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3385461"/>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34-02-Informational-Interview-Referral-Formal.mp3">
            <a:hlinkClick r:id="" action="ppaction://media"/>
          </p:cNvPr>
          <p:cNvPicPr>
            <a:picLocks noRot="1" noChangeAspect="1"/>
          </p:cNvPicPr>
          <p:nvPr>
            <a:audioFile r:link="rId2"/>
          </p:nvPr>
        </p:nvPicPr>
        <p:blipFill>
          <a:blip r:embed="rId9" cstate="email"/>
          <a:stretch>
            <a:fillRect/>
          </a:stretch>
        </p:blipFill>
        <p:spPr>
          <a:xfrm>
            <a:off x="5595251" y="3537862"/>
            <a:ext cx="304800" cy="304800"/>
          </a:xfrm>
          <a:prstGeom prst="rect">
            <a:avLst/>
          </a:prstGeom>
        </p:spPr>
      </p:pic>
      <p:sp>
        <p:nvSpPr>
          <p:cNvPr id="11" name="Rectangle 10"/>
          <p:cNvSpPr/>
          <p:nvPr/>
        </p:nvSpPr>
        <p:spPr>
          <a:xfrm>
            <a:off x="299720" y="919480"/>
            <a:ext cx="8331200" cy="425501"/>
          </a:xfrm>
          <a:prstGeom prst="rect">
            <a:avLst/>
          </a:prstGeom>
        </p:spPr>
        <p:txBody>
          <a:bodyPr wrap="square">
            <a:spAutoFit/>
          </a:bodyPr>
          <a:lstStyle/>
          <a:p>
            <a:pPr>
              <a:lnSpc>
                <a:spcPct val="115000"/>
              </a:lnSpc>
              <a:spcBef>
                <a:spcPts val="0"/>
              </a:spcBef>
              <a:spcAft>
                <a:spcPts val="1000"/>
              </a:spcAft>
              <a:buClr>
                <a:srgbClr val="6DB33F"/>
              </a:buClr>
              <a:tabLst>
                <a:tab pos="1022350" algn="l"/>
              </a:tabLst>
            </a:pPr>
            <a:r>
              <a:rPr lang="en-US" sz="2000" dirty="0" smtClean="0">
                <a:latin typeface="Calibri"/>
                <a:ea typeface="Calibri"/>
                <a:cs typeface="Times New Roman"/>
              </a:rPr>
              <a:t>How do users with hearing impairment access audio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32</a:t>
            </a:fld>
            <a:endParaRPr lang="en-US" dirty="0"/>
          </a:p>
        </p:txBody>
      </p:sp>
      <p:sp>
        <p:nvSpPr>
          <p:cNvPr id="3" name="Content Placeholder 2"/>
          <p:cNvSpPr>
            <a:spLocks noGrp="1"/>
          </p:cNvSpPr>
          <p:nvPr>
            <p:ph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Video</a:t>
            </a:r>
            <a:endParaRPr lang="en-US" dirty="0"/>
          </a:p>
        </p:txBody>
      </p:sp>
      <p:pic>
        <p:nvPicPr>
          <p:cNvPr id="7" name="Picture 2"/>
          <p:cNvPicPr>
            <a:picLocks noChangeAspect="1" noChangeArrowheads="1"/>
          </p:cNvPicPr>
          <p:nvPr/>
        </p:nvPicPr>
        <p:blipFill>
          <a:blip r:embed="rId3" cstate="email"/>
          <a:srcRect/>
          <a:stretch>
            <a:fillRect/>
          </a:stretch>
        </p:blipFill>
        <p:spPr bwMode="auto">
          <a:xfrm>
            <a:off x="455384" y="1938976"/>
            <a:ext cx="2541816" cy="2487445"/>
          </a:xfrm>
          <a:prstGeom prst="rect">
            <a:avLst/>
          </a:prstGeom>
          <a:noFill/>
          <a:ln w="9525">
            <a:noFill/>
            <a:miter lim="800000"/>
            <a:headEnd/>
            <a:tailEnd/>
          </a:ln>
          <a:effectLst/>
        </p:spPr>
      </p:pic>
      <p:cxnSp>
        <p:nvCxnSpPr>
          <p:cNvPr id="10" name="Straight Connector 9"/>
          <p:cNvCxnSpPr/>
          <p:nvPr/>
        </p:nvCxnSpPr>
        <p:spPr bwMode="auto">
          <a:xfrm flipV="1">
            <a:off x="787407" y="4368803"/>
            <a:ext cx="0" cy="266887"/>
          </a:xfrm>
          <a:prstGeom prst="line">
            <a:avLst/>
          </a:prstGeom>
          <a:solidFill>
            <a:schemeClr val="accent1"/>
          </a:solidFill>
          <a:ln w="15875" cap="flat" cmpd="sng" algn="ctr">
            <a:solidFill>
              <a:srgbClr val="FF0000"/>
            </a:solidFill>
            <a:prstDash val="solid"/>
            <a:round/>
            <a:headEnd type="none" w="med" len="med"/>
            <a:tailEnd type="oval" w="med" len="med"/>
          </a:ln>
          <a:effectLst/>
        </p:spPr>
      </p:cxnSp>
      <p:pic>
        <p:nvPicPr>
          <p:cNvPr id="11" name="Picture 3" descr="C:\Users\283967\AppData\Local\Microsoft\Windows\Temporary Internet Files\Content.Outlook\W9EVL3VI\video transcript.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8720" y="4616640"/>
            <a:ext cx="3982780" cy="1659492"/>
          </a:xfrm>
          <a:prstGeom prst="rect">
            <a:avLst/>
          </a:prstGeom>
          <a:noFill/>
        </p:spPr>
      </p:pic>
      <p:sp>
        <p:nvSpPr>
          <p:cNvPr id="13" name="Rectangle 12"/>
          <p:cNvSpPr/>
          <p:nvPr/>
        </p:nvSpPr>
        <p:spPr>
          <a:xfrm>
            <a:off x="355600" y="876300"/>
            <a:ext cx="8509000" cy="400110"/>
          </a:xfrm>
          <a:prstGeom prst="rect">
            <a:avLst/>
          </a:prstGeom>
        </p:spPr>
        <p:txBody>
          <a:bodyPr wrap="square">
            <a:spAutoFit/>
          </a:bodyPr>
          <a:lstStyle/>
          <a:p>
            <a:pPr marL="177800" indent="-177800">
              <a:buClr>
                <a:srgbClr val="92D050"/>
              </a:buClr>
              <a:buSzPct val="100000"/>
              <a:tabLst>
                <a:tab pos="1022350" algn="l"/>
              </a:tabLst>
            </a:pPr>
            <a:r>
              <a:rPr lang="en-US" sz="2000" dirty="0" smtClean="0">
                <a:latin typeface="Calibri" pitchFamily="34" charset="0"/>
                <a:cs typeface="Calibri" pitchFamily="34" charset="0"/>
              </a:rPr>
              <a:t>How do Visually and Hearing Impaired person access video content? </a:t>
            </a:r>
          </a:p>
        </p:txBody>
      </p:sp>
      <p:sp>
        <p:nvSpPr>
          <p:cNvPr id="14" name="TextBox 13"/>
          <p:cNvSpPr txBox="1"/>
          <p:nvPr/>
        </p:nvSpPr>
        <p:spPr>
          <a:xfrm>
            <a:off x="4178300" y="1892300"/>
            <a:ext cx="4584700" cy="1754326"/>
          </a:xfrm>
          <a:prstGeom prst="rect">
            <a:avLst/>
          </a:prstGeom>
          <a:noFill/>
        </p:spPr>
        <p:txBody>
          <a:bodyPr wrap="square" rtlCol="0">
            <a:spAutoFit/>
          </a:bodyPr>
          <a:lstStyle/>
          <a:p>
            <a:pPr marL="177800" indent="-177800">
              <a:lnSpc>
                <a:spcPct val="200000"/>
              </a:lnSpc>
              <a:buClr>
                <a:srgbClr val="92D050"/>
              </a:buClr>
              <a:buSzPct val="100000"/>
              <a:buFont typeface="Arial" pitchFamily="34" charset="0"/>
              <a:buChar char="•"/>
              <a:tabLst>
                <a:tab pos="1022350" algn="l"/>
              </a:tabLst>
            </a:pPr>
            <a:r>
              <a:rPr lang="en-US" sz="1800" b="0" dirty="0" smtClean="0">
                <a:latin typeface="Calibri" pitchFamily="34" charset="0"/>
                <a:cs typeface="Calibri" pitchFamily="34" charset="0"/>
              </a:rPr>
              <a:t>Captions</a:t>
            </a:r>
          </a:p>
          <a:p>
            <a:pPr marL="177800" indent="-177800">
              <a:lnSpc>
                <a:spcPct val="200000"/>
              </a:lnSpc>
              <a:buClr>
                <a:srgbClr val="92D050"/>
              </a:buClr>
              <a:buSzPct val="100000"/>
              <a:buFont typeface="Arial" pitchFamily="34" charset="0"/>
              <a:buChar char="•"/>
              <a:tabLst>
                <a:tab pos="1022350" algn="l"/>
              </a:tabLst>
            </a:pPr>
            <a:r>
              <a:rPr lang="en-US" sz="1800" b="0" dirty="0" smtClean="0">
                <a:latin typeface="Calibri" pitchFamily="34" charset="0"/>
                <a:cs typeface="Calibri" pitchFamily="34" charset="0"/>
              </a:rPr>
              <a:t>Provide Text Transcript Link</a:t>
            </a:r>
          </a:p>
          <a:p>
            <a:pPr marL="177800" indent="-177800">
              <a:lnSpc>
                <a:spcPct val="200000"/>
              </a:lnSpc>
              <a:buClr>
                <a:srgbClr val="92D050"/>
              </a:buClr>
              <a:buSzPct val="100000"/>
              <a:buFont typeface="Arial" pitchFamily="34" charset="0"/>
              <a:buChar char="•"/>
              <a:tabLst>
                <a:tab pos="1022350" algn="l"/>
              </a:tabLst>
            </a:pPr>
            <a:r>
              <a:rPr lang="en-US" sz="1800" b="0" dirty="0" smtClean="0">
                <a:latin typeface="Calibri" pitchFamily="34" charset="0"/>
                <a:cs typeface="Calibri" pitchFamily="34" charset="0"/>
              </a:rPr>
              <a:t>Audio Description</a:t>
            </a:r>
          </a:p>
        </p:txBody>
      </p:sp>
      <p:sp>
        <p:nvSpPr>
          <p:cNvPr id="17" name="Rectangle 16"/>
          <p:cNvSpPr/>
          <p:nvPr/>
        </p:nvSpPr>
        <p:spPr>
          <a:xfrm>
            <a:off x="368300" y="1308100"/>
            <a:ext cx="8483600" cy="923330"/>
          </a:xfrm>
          <a:prstGeom prst="rect">
            <a:avLst/>
          </a:prstGeom>
        </p:spPr>
        <p:txBody>
          <a:bodyPr wrap="square">
            <a:spAutoFit/>
          </a:bodyPr>
          <a:lstStyle/>
          <a:p>
            <a:r>
              <a:rPr lang="en-US" sz="1800" b="0" dirty="0" smtClean="0">
                <a:latin typeface="Calibri" pitchFamily="34" charset="0"/>
                <a:cs typeface="Calibri" pitchFamily="34" charset="0"/>
              </a:rPr>
              <a:t>Example: </a:t>
            </a:r>
            <a:r>
              <a:rPr lang="en-US" sz="1800" b="0" dirty="0">
                <a:latin typeface="Calibri" pitchFamily="34" charset="0"/>
                <a:cs typeface="Calibri" pitchFamily="34" charset="0"/>
                <a:hlinkClick r:id="rId5"/>
              </a:rPr>
              <a:t>https://</a:t>
            </a:r>
            <a:r>
              <a:rPr lang="en-US" sz="1800" b="0" dirty="0" smtClean="0">
                <a:latin typeface="Calibri" pitchFamily="34" charset="0"/>
                <a:cs typeface="Calibri" pitchFamily="34" charset="0"/>
                <a:hlinkClick r:id="rId5"/>
              </a:rPr>
              <a:t>www.discover.com/company/corporate-responsibility/financial-education/index.html</a:t>
            </a:r>
            <a:endParaRPr lang="en-US" sz="1800" b="0" dirty="0" smtClean="0">
              <a:latin typeface="Calibri" pitchFamily="34" charset="0"/>
              <a:cs typeface="Calibri" pitchFamily="34" charset="0"/>
            </a:endParaRPr>
          </a:p>
          <a:p>
            <a:r>
              <a:rPr lang="en-US" sz="1800" b="0" dirty="0" smtClean="0">
                <a:latin typeface="Calibri" pitchFamily="34" charset="0"/>
                <a:cs typeface="Calibri" pitchFamily="34" charset="0"/>
              </a:rPr>
              <a:t> </a:t>
            </a:r>
            <a:endParaRPr lang="en-US" sz="1800" b="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33</a:t>
            </a:fld>
            <a:endParaRPr lang="en-US"/>
          </a:p>
        </p:txBody>
      </p:sp>
      <p:sp>
        <p:nvSpPr>
          <p:cNvPr id="4" name="Content Placeholder 3"/>
          <p:cNvSpPr>
            <a:spLocks noGrp="1"/>
          </p:cNvSpPr>
          <p:nvPr>
            <p:ph sz="quarter" idx="12"/>
          </p:nvPr>
        </p:nvSpPr>
        <p:spPr/>
        <p:txBody>
          <a:bodyPr/>
          <a:lstStyle/>
          <a:p>
            <a:endParaRPr lang="en-US" dirty="0"/>
          </a:p>
        </p:txBody>
      </p:sp>
      <p:sp>
        <p:nvSpPr>
          <p:cNvPr id="2" name="Title 1"/>
          <p:cNvSpPr>
            <a:spLocks noGrp="1"/>
          </p:cNvSpPr>
          <p:nvPr>
            <p:ph type="title"/>
          </p:nvPr>
        </p:nvSpPr>
        <p:spPr/>
        <p:txBody>
          <a:bodyPr/>
          <a:lstStyle/>
          <a:p>
            <a:r>
              <a:rPr lang="en-US" dirty="0" smtClean="0"/>
              <a:t>Semantic Markup						</a:t>
            </a:r>
            <a:endParaRPr lang="en-US" dirty="0"/>
          </a:p>
        </p:txBody>
      </p:sp>
      <p:sp>
        <p:nvSpPr>
          <p:cNvPr id="15" name="Rectangle 14"/>
          <p:cNvSpPr/>
          <p:nvPr/>
        </p:nvSpPr>
        <p:spPr>
          <a:xfrm>
            <a:off x="5448300" y="1829546"/>
            <a:ext cx="3365500" cy="600164"/>
          </a:xfrm>
          <a:prstGeom prst="rect">
            <a:avLst/>
          </a:prstGeom>
          <a:solidFill>
            <a:schemeClr val="accent1">
              <a:lumMod val="40000"/>
              <a:lumOff val="60000"/>
            </a:schemeClr>
          </a:solidFill>
          <a:ln>
            <a:solidFill>
              <a:schemeClr val="bg1"/>
            </a:solidFill>
          </a:ln>
        </p:spPr>
        <p:txBody>
          <a:bodyPr wrap="square">
            <a:spAutoFit/>
          </a:bodyPr>
          <a:lstStyle/>
          <a:p>
            <a:r>
              <a:rPr lang="en-US" sz="1100" b="0" dirty="0" smtClean="0">
                <a:latin typeface="Courier New" pitchFamily="49" charset="0"/>
                <a:cs typeface="Courier New" pitchFamily="49" charset="0"/>
              </a:rPr>
              <a:t>&lt;h1&gt;Web Accessibility&lt;/h1&gt;</a:t>
            </a:r>
          </a:p>
          <a:p>
            <a:r>
              <a:rPr lang="en-US" sz="1100" b="0" dirty="0" smtClean="0">
                <a:latin typeface="Courier New" pitchFamily="49" charset="0"/>
                <a:cs typeface="Courier New" pitchFamily="49" charset="0"/>
              </a:rPr>
              <a:t>&lt;h2&gt;Why Web Accessibility?&lt;/h2&gt;</a:t>
            </a:r>
          </a:p>
          <a:p>
            <a:r>
              <a:rPr lang="en-US" sz="1100" b="0" dirty="0" smtClean="0">
                <a:latin typeface="Courier New" pitchFamily="49" charset="0"/>
                <a:cs typeface="Courier New" pitchFamily="49" charset="0"/>
              </a:rPr>
              <a:t>&lt;h3&gt;Accessibility&lt;/h3&gt;</a:t>
            </a:r>
            <a:endParaRPr lang="en-US" sz="1100" b="0" dirty="0">
              <a:latin typeface="Courier New" pitchFamily="49" charset="0"/>
              <a:cs typeface="Courier New" pitchFamily="49" charset="0"/>
            </a:endParaRPr>
          </a:p>
        </p:txBody>
      </p:sp>
      <p:pic>
        <p:nvPicPr>
          <p:cNvPr id="18" name="Picture 17"/>
          <p:cNvPicPr/>
          <p:nvPr/>
        </p:nvPicPr>
        <p:blipFill>
          <a:blip r:embed="rId3" cstate="email">
            <a:extLst>
              <a:ext uri="{28A0092B-C50C-407E-A947-70E740481C1C}">
                <a14:useLocalDpi xmlns:a14="http://schemas.microsoft.com/office/drawing/2010/main"/>
              </a:ext>
            </a:extLst>
          </a:blip>
          <a:srcRect t="30645"/>
          <a:stretch>
            <a:fillRect/>
          </a:stretch>
        </p:blipFill>
        <p:spPr bwMode="auto">
          <a:xfrm>
            <a:off x="688975" y="4844118"/>
            <a:ext cx="3806825" cy="693082"/>
          </a:xfrm>
          <a:prstGeom prst="rect">
            <a:avLst/>
          </a:prstGeom>
          <a:noFill/>
          <a:ln w="19050">
            <a:solidFill>
              <a:schemeClr val="tx1"/>
            </a:solidFill>
            <a:miter lim="800000"/>
            <a:headEnd/>
            <a:tailEnd/>
          </a:ln>
        </p:spPr>
      </p:pic>
      <p:sp>
        <p:nvSpPr>
          <p:cNvPr id="19" name="Rectangle 18"/>
          <p:cNvSpPr/>
          <p:nvPr/>
        </p:nvSpPr>
        <p:spPr>
          <a:xfrm>
            <a:off x="5435600" y="4816900"/>
            <a:ext cx="3543300" cy="1446550"/>
          </a:xfrm>
          <a:prstGeom prst="rect">
            <a:avLst/>
          </a:prstGeom>
          <a:solidFill>
            <a:schemeClr val="accent1">
              <a:lumMod val="40000"/>
              <a:lumOff val="60000"/>
            </a:schemeClr>
          </a:solidFill>
        </p:spPr>
        <p:txBody>
          <a:bodyPr wrap="square">
            <a:spAutoFit/>
          </a:bodyPr>
          <a:lstStyle/>
          <a:p>
            <a:r>
              <a:rPr lang="en-US" sz="1100" b="0" dirty="0" smtClean="0">
                <a:latin typeface="Courier New" pitchFamily="49" charset="0"/>
                <a:cs typeface="Courier New" pitchFamily="49" charset="0"/>
              </a:rPr>
              <a:t>&lt;strong&gt;</a:t>
            </a:r>
            <a:r>
              <a:rPr lang="en-US" sz="1100" b="0" dirty="0" err="1" smtClean="0">
                <a:latin typeface="Courier New" pitchFamily="49" charset="0"/>
                <a:cs typeface="Courier New" pitchFamily="49" charset="0"/>
              </a:rPr>
              <a:t>Accessibilty</a:t>
            </a:r>
            <a:r>
              <a:rPr lang="en-US" sz="1100" b="0" dirty="0" smtClean="0">
                <a:latin typeface="Courier New" pitchFamily="49" charset="0"/>
                <a:cs typeface="Courier New" pitchFamily="49" charset="0"/>
              </a:rPr>
              <a:t>&lt;/strong&gt;</a:t>
            </a:r>
          </a:p>
          <a:p>
            <a:r>
              <a:rPr lang="en-US" sz="1100" b="0" dirty="0" smtClean="0">
                <a:latin typeface="Courier New" pitchFamily="49" charset="0"/>
                <a:cs typeface="Courier New" pitchFamily="49" charset="0"/>
              </a:rPr>
              <a:t>&lt;p&gt;</a:t>
            </a:r>
          </a:p>
          <a:p>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em</a:t>
            </a:r>
            <a:r>
              <a:rPr lang="en-US" sz="1100" b="0" dirty="0" smtClean="0">
                <a:latin typeface="Courier New" pitchFamily="49" charset="0"/>
                <a:cs typeface="Courier New" pitchFamily="49" charset="0"/>
              </a:rPr>
              <a:t>&gt;Accessibility is a general term used to describe the degree to which a product, device, service, or environment is available to as many people as possible.&lt;/</a:t>
            </a:r>
            <a:r>
              <a:rPr lang="en-US" sz="1100" b="0" dirty="0" err="1" smtClean="0">
                <a:latin typeface="Courier New" pitchFamily="49" charset="0"/>
                <a:cs typeface="Courier New" pitchFamily="49" charset="0"/>
              </a:rPr>
              <a:t>em</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&lt;/p&gt;</a:t>
            </a:r>
            <a:endParaRPr lang="en-US" sz="1100" b="0" dirty="0">
              <a:latin typeface="Courier New" pitchFamily="49" charset="0"/>
              <a:cs typeface="Courier New" pitchFamily="49" charset="0"/>
            </a:endParaRPr>
          </a:p>
        </p:txBody>
      </p:sp>
      <p:sp>
        <p:nvSpPr>
          <p:cNvPr id="10" name="Rectangle 9"/>
          <p:cNvSpPr/>
          <p:nvPr/>
        </p:nvSpPr>
        <p:spPr>
          <a:xfrm>
            <a:off x="546100" y="1333062"/>
            <a:ext cx="6569529" cy="410882"/>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Structure web page using linear and meaningful heading levels.</a:t>
            </a:r>
          </a:p>
        </p:txBody>
      </p:sp>
      <p:sp>
        <p:nvSpPr>
          <p:cNvPr id="11" name="Rectangle 10"/>
          <p:cNvSpPr/>
          <p:nvPr/>
        </p:nvSpPr>
        <p:spPr>
          <a:xfrm>
            <a:off x="566061" y="4308438"/>
            <a:ext cx="3078840" cy="410882"/>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Do not use deprecated tags.</a:t>
            </a:r>
          </a:p>
        </p:txBody>
      </p:sp>
      <p:pic>
        <p:nvPicPr>
          <p:cNvPr id="38915" name="Picture 3"/>
          <p:cNvPicPr>
            <a:picLocks noChangeAspect="1" noChangeArrowheads="1"/>
          </p:cNvPicPr>
          <p:nvPr/>
        </p:nvPicPr>
        <p:blipFill>
          <a:blip r:embed="rId4" cstate="email"/>
          <a:srcRect/>
          <a:stretch>
            <a:fillRect/>
          </a:stretch>
        </p:blipFill>
        <p:spPr bwMode="auto">
          <a:xfrm>
            <a:off x="642939" y="1812925"/>
            <a:ext cx="3802062" cy="2338473"/>
          </a:xfrm>
          <a:prstGeom prst="rect">
            <a:avLst/>
          </a:prstGeom>
          <a:noFill/>
          <a:ln w="9525">
            <a:noFill/>
            <a:miter lim="800000"/>
            <a:headEnd/>
            <a:tailEnd/>
          </a:ln>
        </p:spPr>
      </p:pic>
      <p:sp>
        <p:nvSpPr>
          <p:cNvPr id="12" name="Rectangle 11"/>
          <p:cNvSpPr/>
          <p:nvPr/>
        </p:nvSpPr>
        <p:spPr>
          <a:xfrm>
            <a:off x="508000" y="838200"/>
            <a:ext cx="8585200" cy="369332"/>
          </a:xfrm>
          <a:prstGeom prst="rect">
            <a:avLst/>
          </a:prstGeom>
        </p:spPr>
        <p:txBody>
          <a:bodyPr wrap="square">
            <a:spAutoFit/>
          </a:bodyPr>
          <a:lstStyle/>
          <a:p>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5"/>
              </a:rPr>
              <a:t>http://corporate.familydollar.com/pages/careers.aspx</a:t>
            </a:r>
            <a:r>
              <a:rPr lang="en-US" sz="1800" b="0" dirty="0" smtClean="0">
                <a:latin typeface="Calibri" pitchFamily="34" charset="0"/>
                <a:cs typeface="Calibri" pitchFamily="34" charset="0"/>
              </a:rPr>
              <a:t> </a:t>
            </a:r>
            <a:endParaRPr lang="en-US" sz="1800" b="0" dirty="0">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linds(horizontal)">
                                      <p:cBhvr>
                                        <p:cTn id="7" dur="500"/>
                                        <p:tgtEl>
                                          <p:spTgt spid="389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linds(horizontal)">
                                      <p:cBhvr>
                                        <p:cTn id="19" dur="500"/>
                                        <p:tgtEl>
                                          <p:spTgt spid="1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34</a:t>
            </a:fld>
            <a:endParaRPr lang="en-US"/>
          </a:p>
        </p:txBody>
      </p:sp>
      <p:sp>
        <p:nvSpPr>
          <p:cNvPr id="4" name="Content Placeholder 3"/>
          <p:cNvSpPr>
            <a:spLocks noGrp="1"/>
          </p:cNvSpPr>
          <p:nvPr>
            <p:ph sz="quarter" idx="12"/>
          </p:nvPr>
        </p:nvSpPr>
        <p:spPr/>
        <p:txBody>
          <a:bodyPr/>
          <a:lstStyle/>
          <a:p>
            <a:endParaRPr lang="en-US"/>
          </a:p>
        </p:txBody>
      </p:sp>
      <p:sp>
        <p:nvSpPr>
          <p:cNvPr id="2" name="Title 1"/>
          <p:cNvSpPr>
            <a:spLocks noGrp="1"/>
          </p:cNvSpPr>
          <p:nvPr>
            <p:ph type="title"/>
          </p:nvPr>
        </p:nvSpPr>
        <p:spPr/>
        <p:txBody>
          <a:bodyPr/>
          <a:lstStyle/>
          <a:p>
            <a:r>
              <a:rPr lang="en-US" dirty="0" smtClean="0"/>
              <a:t>Semantic Markup						</a:t>
            </a:r>
            <a:endParaRPr lang="en-US" dirty="0"/>
          </a:p>
        </p:txBody>
      </p:sp>
      <p:pic>
        <p:nvPicPr>
          <p:cNvPr id="22" name="Picture 21"/>
          <p:cNvPicPr/>
          <p:nvPr/>
        </p:nvPicPr>
        <p:blipFill>
          <a:blip r:embed="rId3" cstate="email"/>
          <a:srcRect/>
          <a:stretch>
            <a:fillRect/>
          </a:stretch>
        </p:blipFill>
        <p:spPr bwMode="auto">
          <a:xfrm>
            <a:off x="574675" y="1514980"/>
            <a:ext cx="2381250" cy="2197100"/>
          </a:xfrm>
          <a:prstGeom prst="rect">
            <a:avLst/>
          </a:prstGeom>
          <a:noFill/>
          <a:ln w="19050">
            <a:solidFill>
              <a:schemeClr val="tx1"/>
            </a:solidFill>
            <a:miter lim="800000"/>
            <a:headEnd/>
            <a:tailEnd/>
          </a:ln>
        </p:spPr>
      </p:pic>
      <p:sp>
        <p:nvSpPr>
          <p:cNvPr id="25" name="Rectangle 24"/>
          <p:cNvSpPr/>
          <p:nvPr/>
        </p:nvSpPr>
        <p:spPr>
          <a:xfrm>
            <a:off x="3149600" y="1502786"/>
            <a:ext cx="3048000" cy="2123658"/>
          </a:xfrm>
          <a:prstGeom prst="rect">
            <a:avLst/>
          </a:prstGeom>
          <a:solidFill>
            <a:schemeClr val="accent1">
              <a:lumMod val="40000"/>
              <a:lumOff val="60000"/>
            </a:schemeClr>
          </a:solidFill>
        </p:spPr>
        <p:txBody>
          <a:bodyPr wrap="square">
            <a:spAutoFit/>
          </a:bodyPr>
          <a:lstStyle/>
          <a:p>
            <a:r>
              <a:rPr lang="en-US" sz="1100" b="0" dirty="0" smtClean="0">
                <a:latin typeface="Courier New" pitchFamily="49" charset="0"/>
                <a:cs typeface="Courier New" pitchFamily="49" charset="0"/>
              </a:rPr>
              <a:t>&lt;h3&gt;An Unordered List:&lt;/h3&gt;</a:t>
            </a:r>
          </a:p>
          <a:p>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ul</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&gt;English&lt;/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r>
              <a:rPr lang="en-US" sz="1100" b="0" dirty="0" err="1" smtClean="0">
                <a:latin typeface="Courier New" pitchFamily="49" charset="0"/>
                <a:cs typeface="Courier New" pitchFamily="49" charset="0"/>
              </a:rPr>
              <a:t>Maths</a:t>
            </a:r>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&gt;Science&lt;/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ul</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&lt;h3&gt;An Ordered List:&lt;/h3&gt;</a:t>
            </a:r>
          </a:p>
          <a:p>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ol</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&gt;English&lt;/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	</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r>
              <a:rPr lang="en-US" sz="1100" b="0" dirty="0" err="1" smtClean="0">
                <a:latin typeface="Courier New" pitchFamily="49" charset="0"/>
                <a:cs typeface="Courier New" pitchFamily="49" charset="0"/>
              </a:rPr>
              <a:t>Maths</a:t>
            </a:r>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  &lt;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&gt;Science&lt;/</a:t>
            </a:r>
            <a:r>
              <a:rPr lang="en-US" sz="1100" b="0" dirty="0" err="1" smtClean="0">
                <a:latin typeface="Courier New" pitchFamily="49" charset="0"/>
                <a:cs typeface="Courier New" pitchFamily="49" charset="0"/>
              </a:rPr>
              <a:t>li</a:t>
            </a:r>
            <a:r>
              <a:rPr lang="en-US" sz="1100" b="0" dirty="0" smtClean="0">
                <a:latin typeface="Courier New" pitchFamily="49" charset="0"/>
                <a:cs typeface="Courier New" pitchFamily="49" charset="0"/>
              </a:rPr>
              <a:t>&gt;</a:t>
            </a:r>
          </a:p>
          <a:p>
            <a:r>
              <a:rPr lang="en-US" sz="1100" b="0" dirty="0" smtClean="0">
                <a:latin typeface="Courier New" pitchFamily="49" charset="0"/>
                <a:cs typeface="Courier New" pitchFamily="49" charset="0"/>
              </a:rPr>
              <a:t>&lt;/</a:t>
            </a:r>
            <a:r>
              <a:rPr lang="en-US" sz="1100" b="0" dirty="0" err="1" smtClean="0">
                <a:latin typeface="Courier New" pitchFamily="49" charset="0"/>
                <a:cs typeface="Courier New" pitchFamily="49" charset="0"/>
              </a:rPr>
              <a:t>ol</a:t>
            </a:r>
            <a:r>
              <a:rPr lang="en-US" sz="1100" b="0" dirty="0" smtClean="0">
                <a:latin typeface="Courier New" pitchFamily="49" charset="0"/>
                <a:cs typeface="Courier New" pitchFamily="49" charset="0"/>
              </a:rPr>
              <a:t>&gt;</a:t>
            </a:r>
            <a:endParaRPr lang="en-US" sz="1100" b="0" dirty="0">
              <a:latin typeface="Courier New" pitchFamily="49" charset="0"/>
              <a:cs typeface="Courier New" pitchFamily="49" charset="0"/>
            </a:endParaRPr>
          </a:p>
        </p:txBody>
      </p:sp>
      <p:sp>
        <p:nvSpPr>
          <p:cNvPr id="10" name="Rectangle 9"/>
          <p:cNvSpPr/>
          <p:nvPr/>
        </p:nvSpPr>
        <p:spPr>
          <a:xfrm>
            <a:off x="457200" y="850462"/>
            <a:ext cx="7309757" cy="392159"/>
          </a:xfrm>
          <a:prstGeom prst="rect">
            <a:avLst/>
          </a:prstGeom>
          <a:noFill/>
          <a:ln w="6350">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5000"/>
              </a:lnSpc>
              <a:spcBef>
                <a:spcPts val="0"/>
              </a:spcBef>
              <a:spcAft>
                <a:spcPts val="1000"/>
              </a:spcAft>
              <a:buClr>
                <a:srgbClr val="6DB33F"/>
              </a:buClr>
              <a:buFont typeface="Arial" pitchFamily="34" charset="0"/>
              <a:buChar char="•"/>
              <a:tabLst>
                <a:tab pos="1022350" algn="l"/>
              </a:tabLst>
            </a:pPr>
            <a:r>
              <a:rPr lang="en-US" sz="1800" b="0" dirty="0" smtClean="0">
                <a:latin typeface="Calibri"/>
                <a:ea typeface="Calibri"/>
                <a:cs typeface="Times New Roman"/>
              </a:rPr>
              <a:t>  Use list to put content into a readable format.</a:t>
            </a:r>
          </a:p>
        </p:txBody>
      </p:sp>
      <p:sp>
        <p:nvSpPr>
          <p:cNvPr id="7" name="Rectangle 6"/>
          <p:cNvSpPr/>
          <p:nvPr/>
        </p:nvSpPr>
        <p:spPr>
          <a:xfrm>
            <a:off x="469900" y="3915202"/>
            <a:ext cx="8166100" cy="392159"/>
          </a:xfrm>
          <a:prstGeom prst="rect">
            <a:avLst/>
          </a:prstGeom>
        </p:spPr>
        <p:txBody>
          <a:bodyPr wrap="square">
            <a:spAutoFit/>
          </a:bodyPr>
          <a:lstStyle/>
          <a:p>
            <a:pPr marL="177800" indent="-177800">
              <a:lnSpc>
                <a:spcPct val="115000"/>
              </a:lnSpc>
              <a:spcBef>
                <a:spcPts val="0"/>
              </a:spcBef>
              <a:spcAft>
                <a:spcPts val="1000"/>
              </a:spcAft>
              <a:buClr>
                <a:srgbClr val="6DB33F"/>
              </a:buClr>
              <a:buFont typeface="Arial" pitchFamily="34" charset="0"/>
              <a:buChar char="•"/>
              <a:tabLst>
                <a:tab pos="1022350" algn="l"/>
              </a:tabLst>
            </a:pPr>
            <a:r>
              <a:rPr lang="en-US" sz="1800" b="0" dirty="0" smtClean="0">
                <a:solidFill>
                  <a:schemeClr val="dk1"/>
                </a:solidFill>
                <a:latin typeface="Calibri"/>
                <a:ea typeface="Calibri"/>
                <a:cs typeface="Times New Roman"/>
              </a:rPr>
              <a:t>Do not use tables for layout, create div based layout</a:t>
            </a:r>
          </a:p>
        </p:txBody>
      </p:sp>
      <p:pic>
        <p:nvPicPr>
          <p:cNvPr id="8" name="Picture 7"/>
          <p:cNvPicPr/>
          <p:nvPr/>
        </p:nvPicPr>
        <p:blipFill>
          <a:blip r:embed="rId4" cstate="email"/>
          <a:srcRect/>
          <a:stretch>
            <a:fillRect/>
          </a:stretch>
        </p:blipFill>
        <p:spPr bwMode="auto">
          <a:xfrm>
            <a:off x="571500" y="4454320"/>
            <a:ext cx="2238375" cy="1111885"/>
          </a:xfrm>
          <a:prstGeom prst="rect">
            <a:avLst/>
          </a:prstGeom>
          <a:noFill/>
          <a:ln w="19050">
            <a:solidFill>
              <a:schemeClr val="tx1"/>
            </a:solidFill>
            <a:miter lim="800000"/>
            <a:headEnd/>
            <a:tailEnd/>
          </a:ln>
        </p:spPr>
      </p:pic>
      <p:sp>
        <p:nvSpPr>
          <p:cNvPr id="9" name="Rectangle 8"/>
          <p:cNvSpPr/>
          <p:nvPr/>
        </p:nvSpPr>
        <p:spPr bwMode="auto">
          <a:xfrm>
            <a:off x="3213100" y="4382265"/>
            <a:ext cx="5803900" cy="1408935"/>
          </a:xfrm>
          <a:prstGeom prst="rect">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100" b="0" dirty="0" smtClean="0">
                <a:latin typeface="Courier New" pitchFamily="49" charset="0"/>
                <a:ea typeface="ＭＳ Ｐゴシック" pitchFamily="-12" charset="-128"/>
                <a:cs typeface="Courier New" pitchFamily="49" charset="0"/>
              </a:rPr>
              <a:t>&lt;div id="</a:t>
            </a:r>
            <a:r>
              <a:rPr lang="en-US" sz="1100" b="0" dirty="0" err="1" smtClean="0">
                <a:latin typeface="Courier New" pitchFamily="49" charset="0"/>
                <a:ea typeface="ＭＳ Ｐゴシック" pitchFamily="-12" charset="-128"/>
                <a:cs typeface="Courier New" pitchFamily="49" charset="0"/>
              </a:rPr>
              <a:t>fname</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&lt;label for="</a:t>
            </a:r>
            <a:r>
              <a:rPr lang="en-US" sz="1100" b="0" dirty="0" err="1" smtClean="0">
                <a:latin typeface="Courier New" pitchFamily="49" charset="0"/>
                <a:ea typeface="ＭＳ Ｐゴシック" pitchFamily="-12" charset="-128"/>
                <a:cs typeface="Courier New" pitchFamily="49" charset="0"/>
              </a:rPr>
              <a:t>FirstName</a:t>
            </a:r>
            <a:r>
              <a:rPr lang="en-US" sz="1100" b="0" dirty="0" smtClean="0">
                <a:latin typeface="Courier New" pitchFamily="49" charset="0"/>
                <a:ea typeface="ＭＳ Ｐゴシック" pitchFamily="-12" charset="-128"/>
                <a:cs typeface="Courier New" pitchFamily="49" charset="0"/>
              </a:rPr>
              <a:t>"&gt; First Name:&lt;/label&gt;</a:t>
            </a:r>
          </a:p>
          <a:p>
            <a:pPr eaLnBrk="0" hangingPunct="0"/>
            <a:r>
              <a:rPr lang="en-US" sz="1100" b="0" dirty="0" smtClean="0">
                <a:latin typeface="Courier New" pitchFamily="49" charset="0"/>
                <a:ea typeface="ＭＳ Ｐゴシック" pitchFamily="-12" charset="-128"/>
                <a:cs typeface="Courier New" pitchFamily="49" charset="0"/>
              </a:rPr>
              <a:t>&lt;input name="</a:t>
            </a:r>
            <a:r>
              <a:rPr lang="en-US" sz="1100" b="0" dirty="0" err="1" smtClean="0">
                <a:latin typeface="Courier New" pitchFamily="49" charset="0"/>
                <a:ea typeface="ＭＳ Ｐゴシック" pitchFamily="-12" charset="-128"/>
                <a:cs typeface="Courier New" pitchFamily="49" charset="0"/>
              </a:rPr>
              <a:t>FirstName</a:t>
            </a:r>
            <a:r>
              <a:rPr lang="en-US" sz="1100" b="0" dirty="0" smtClean="0">
                <a:latin typeface="Courier New" pitchFamily="49" charset="0"/>
                <a:ea typeface="ＭＳ Ｐゴシック" pitchFamily="-12" charset="-128"/>
                <a:cs typeface="Courier New" pitchFamily="49" charset="0"/>
              </a:rPr>
              <a:t>" type="text" id="</a:t>
            </a:r>
            <a:r>
              <a:rPr lang="en-US" sz="1100" b="0" dirty="0" err="1" smtClean="0">
                <a:latin typeface="Courier New" pitchFamily="49" charset="0"/>
                <a:ea typeface="ＭＳ Ｐゴシック" pitchFamily="-12" charset="-128"/>
                <a:cs typeface="Courier New" pitchFamily="49" charset="0"/>
              </a:rPr>
              <a:t>FirstName</a:t>
            </a:r>
            <a:r>
              <a:rPr lang="en-US" sz="1100" b="0" dirty="0" smtClean="0">
                <a:latin typeface="Courier New" pitchFamily="49" charset="0"/>
                <a:ea typeface="ＭＳ Ｐゴシック" pitchFamily="-12" charset="-128"/>
                <a:cs typeface="Courier New" pitchFamily="49" charset="0"/>
              </a:rPr>
              <a:t>" value=””&gt;</a:t>
            </a:r>
          </a:p>
          <a:p>
            <a:pPr eaLnBrk="0" hangingPunct="0"/>
            <a:r>
              <a:rPr lang="en-US" sz="1100" b="0" dirty="0" smtClean="0">
                <a:latin typeface="Courier New" pitchFamily="49" charset="0"/>
                <a:ea typeface="ＭＳ Ｐゴシック" pitchFamily="-12" charset="-128"/>
                <a:cs typeface="Courier New" pitchFamily="49" charset="0"/>
              </a:rPr>
              <a:t>&lt;/div&gt;</a:t>
            </a:r>
          </a:p>
          <a:p>
            <a:pPr eaLnBrk="0" hangingPunct="0"/>
            <a:r>
              <a:rPr lang="en-US" sz="1100" b="0" dirty="0" smtClean="0">
                <a:latin typeface="Courier New" pitchFamily="49" charset="0"/>
                <a:ea typeface="ＭＳ Ｐゴシック" pitchFamily="-12" charset="-128"/>
                <a:cs typeface="Courier New" pitchFamily="49" charset="0"/>
              </a:rPr>
              <a:t>&lt;div id="</a:t>
            </a:r>
            <a:r>
              <a:rPr lang="en-US" sz="1100" b="0" dirty="0" err="1" smtClean="0">
                <a:latin typeface="Courier New" pitchFamily="49" charset="0"/>
                <a:ea typeface="ＭＳ Ｐゴシック" pitchFamily="-12" charset="-128"/>
                <a:cs typeface="Courier New" pitchFamily="49" charset="0"/>
              </a:rPr>
              <a:t>lname</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&lt;label for=“</a:t>
            </a:r>
            <a:r>
              <a:rPr lang="en-US" sz="1100" b="0" dirty="0" err="1" smtClean="0">
                <a:latin typeface="Courier New" pitchFamily="49" charset="0"/>
                <a:ea typeface="ＭＳ Ｐゴシック" pitchFamily="-12" charset="-128"/>
                <a:cs typeface="Courier New" pitchFamily="49" charset="0"/>
              </a:rPr>
              <a:t>LastName</a:t>
            </a:r>
            <a:r>
              <a:rPr lang="en-US" sz="1100" b="0" dirty="0" smtClean="0">
                <a:latin typeface="Courier New" pitchFamily="49" charset="0"/>
                <a:ea typeface="ＭＳ Ｐゴシック" pitchFamily="-12" charset="-128"/>
                <a:cs typeface="Courier New" pitchFamily="49" charset="0"/>
              </a:rPr>
              <a:t>"&gt; Last Name:&lt;/label&gt;</a:t>
            </a:r>
          </a:p>
          <a:p>
            <a:pPr eaLnBrk="0" hangingPunct="0"/>
            <a:r>
              <a:rPr lang="en-US" sz="1100" b="0" dirty="0" smtClean="0">
                <a:latin typeface="Courier New" pitchFamily="49" charset="0"/>
                <a:ea typeface="ＭＳ Ｐゴシック" pitchFamily="-12" charset="-128"/>
                <a:cs typeface="Courier New" pitchFamily="49" charset="0"/>
              </a:rPr>
              <a:t>&lt;input name=“</a:t>
            </a:r>
            <a:r>
              <a:rPr lang="en-US" sz="1100" b="0" dirty="0" err="1" smtClean="0">
                <a:latin typeface="Courier New" pitchFamily="49" charset="0"/>
                <a:ea typeface="ＭＳ Ｐゴシック" pitchFamily="-12" charset="-128"/>
                <a:cs typeface="Courier New" pitchFamily="49" charset="0"/>
              </a:rPr>
              <a:t>LastName</a:t>
            </a:r>
            <a:r>
              <a:rPr lang="en-US" sz="1100" b="0" dirty="0" smtClean="0">
                <a:latin typeface="Courier New" pitchFamily="49" charset="0"/>
                <a:ea typeface="ＭＳ Ｐゴシック" pitchFamily="-12" charset="-128"/>
                <a:cs typeface="Courier New" pitchFamily="49" charset="0"/>
              </a:rPr>
              <a:t>" type="text" id=“</a:t>
            </a:r>
            <a:r>
              <a:rPr lang="en-US" sz="1100" b="0" dirty="0" err="1" smtClean="0">
                <a:latin typeface="Courier New" pitchFamily="49" charset="0"/>
                <a:ea typeface="ＭＳ Ｐゴシック" pitchFamily="-12" charset="-128"/>
                <a:cs typeface="Courier New" pitchFamily="49" charset="0"/>
              </a:rPr>
              <a:t>LastName</a:t>
            </a:r>
            <a:r>
              <a:rPr lang="en-US" sz="1100" b="0" dirty="0" smtClean="0">
                <a:latin typeface="Courier New" pitchFamily="49" charset="0"/>
                <a:ea typeface="ＭＳ Ｐゴシック" pitchFamily="-12" charset="-128"/>
                <a:cs typeface="Courier New" pitchFamily="49" charset="0"/>
              </a:rPr>
              <a:t>" value=””&gt;</a:t>
            </a:r>
          </a:p>
          <a:p>
            <a:pPr eaLnBrk="0" hangingPunct="0"/>
            <a:r>
              <a:rPr lang="en-US" sz="1100" b="0" dirty="0" smtClean="0">
                <a:latin typeface="Courier New" pitchFamily="49" charset="0"/>
                <a:ea typeface="ＭＳ Ｐゴシック" pitchFamily="-12" charset="-128"/>
                <a:cs typeface="Courier New" pitchFamily="49" charset="0"/>
              </a:rPr>
              <a:t>&lt;/div&gt;</a:t>
            </a:r>
          </a:p>
          <a:p>
            <a:pPr eaLnBrk="0" hangingPunct="0"/>
            <a:endParaRPr kumimoji="0" lang="en-US" sz="1500" b="0" i="0" u="none" strike="noStrike" cap="none" normalizeH="0" baseline="0" dirty="0">
              <a:ln>
                <a:noFill/>
              </a:ln>
              <a:solidFill>
                <a:schemeClr val="tx1"/>
              </a:solidFill>
              <a:effectLst/>
              <a:latin typeface="Courier" pitchFamily="49" charset="0"/>
              <a:ea typeface="ＭＳ Ｐゴシック" pitchFamily="-12" charset="-128"/>
              <a:cs typeface="ＭＳ Ｐゴシック" pitchFamily="-12" charset="-12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35</a:t>
            </a:fld>
            <a:endParaRPr lang="en-US" dirty="0"/>
          </a:p>
        </p:txBody>
      </p:sp>
      <p:pic>
        <p:nvPicPr>
          <p:cNvPr id="6" name="Content Placeholder 5"/>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290513" y="1812643"/>
            <a:ext cx="8515350" cy="1273739"/>
          </a:xfrm>
        </p:spPr>
      </p:pic>
      <p:sp>
        <p:nvSpPr>
          <p:cNvPr id="4" name="Title 3"/>
          <p:cNvSpPr>
            <a:spLocks noGrp="1"/>
          </p:cNvSpPr>
          <p:nvPr>
            <p:ph type="title"/>
          </p:nvPr>
        </p:nvSpPr>
        <p:spPr/>
        <p:txBody>
          <a:bodyPr/>
          <a:lstStyle/>
          <a:p>
            <a:r>
              <a:rPr lang="en-US" dirty="0" smtClean="0"/>
              <a:t>Tables</a:t>
            </a:r>
            <a:endParaRPr lang="en-US" dirty="0"/>
          </a:p>
        </p:txBody>
      </p:sp>
      <p:sp>
        <p:nvSpPr>
          <p:cNvPr id="15" name="Rectangle 14"/>
          <p:cNvSpPr/>
          <p:nvPr/>
        </p:nvSpPr>
        <p:spPr>
          <a:xfrm>
            <a:off x="444500" y="838200"/>
            <a:ext cx="8585200" cy="646331"/>
          </a:xfrm>
          <a:prstGeom prst="rect">
            <a:avLst/>
          </a:prstGeom>
        </p:spPr>
        <p:txBody>
          <a:bodyPr wrap="square">
            <a:spAutoFit/>
          </a:bodyPr>
          <a:lstStyle/>
          <a:p>
            <a:r>
              <a:rPr lang="en-US" sz="1800" b="0" dirty="0" smtClean="0">
                <a:latin typeface="Calibri" pitchFamily="34" charset="0"/>
                <a:cs typeface="Calibri" pitchFamily="34" charset="0"/>
              </a:rPr>
              <a:t>Example: </a:t>
            </a:r>
            <a:br>
              <a:rPr lang="en-US" sz="1800" b="0" dirty="0" smtClean="0">
                <a:latin typeface="Calibri" pitchFamily="34" charset="0"/>
                <a:cs typeface="Calibri" pitchFamily="34" charset="0"/>
              </a:rPr>
            </a:br>
            <a:r>
              <a:rPr lang="en-US" sz="1800" b="0" dirty="0" smtClean="0">
                <a:latin typeface="Calibri" pitchFamily="34" charset="0"/>
                <a:cs typeface="Calibri" pitchFamily="34" charset="0"/>
                <a:hlinkClick r:id="rId4"/>
              </a:rPr>
              <a:t>https</a:t>
            </a:r>
            <a:r>
              <a:rPr lang="en-US" sz="1800" b="0" dirty="0">
                <a:latin typeface="Calibri" pitchFamily="34" charset="0"/>
                <a:cs typeface="Calibri" pitchFamily="34" charset="0"/>
                <a:hlinkClick r:id="rId4"/>
              </a:rPr>
              <a:t>://</a:t>
            </a:r>
            <a:r>
              <a:rPr lang="en-US" sz="1800" b="0" dirty="0" smtClean="0">
                <a:latin typeface="Calibri" pitchFamily="34" charset="0"/>
                <a:cs typeface="Calibri" pitchFamily="34" charset="0"/>
                <a:hlinkClick r:id="rId4"/>
              </a:rPr>
              <a:t>www.discover.com/online-banking/retirement/ira-income-limits.html</a:t>
            </a:r>
            <a:endParaRPr lang="en-US" sz="1800" b="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71500" y="1284510"/>
            <a:ext cx="4953000" cy="2768600"/>
          </a:xfrm>
          <a:prstGeom prst="rect">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100" dirty="0" smtClean="0">
                <a:latin typeface="Courier New" pitchFamily="49" charset="0"/>
                <a:ea typeface="ＭＳ Ｐゴシック" pitchFamily="-12" charset="-128"/>
                <a:cs typeface="Courier New" pitchFamily="49" charset="0"/>
              </a:rPr>
              <a:t>&lt;table summary=”Table listing subject and marks of a student” border="1"&gt;</a:t>
            </a:r>
          </a:p>
          <a:p>
            <a:pPr eaLnBrk="0" hangingPunct="0"/>
            <a:r>
              <a:rPr lang="en-US" sz="1100" dirty="0" smtClean="0">
                <a:latin typeface="Courier New" pitchFamily="49" charset="0"/>
                <a:ea typeface="ＭＳ Ｐゴシック" pitchFamily="-12" charset="-128"/>
                <a:cs typeface="Courier New" pitchFamily="49" charset="0"/>
              </a:rPr>
              <a:t>&lt;caption&gt;Marks detail&lt;/caption&gt;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 scope=”</a:t>
            </a:r>
            <a:r>
              <a:rPr lang="en-US" sz="1100" b="0" dirty="0" err="1" smtClean="0">
                <a:latin typeface="Courier New" pitchFamily="49" charset="0"/>
                <a:ea typeface="ＭＳ Ｐゴシック" pitchFamily="-12" charset="-128"/>
                <a:cs typeface="Courier New" pitchFamily="49" charset="0"/>
              </a:rPr>
              <a:t>col</a:t>
            </a:r>
            <a:r>
              <a:rPr lang="en-US" sz="1100" b="0" dirty="0" smtClean="0">
                <a:latin typeface="Courier New" pitchFamily="49" charset="0"/>
                <a:ea typeface="ＭＳ Ｐゴシック" pitchFamily="-12" charset="-128"/>
                <a:cs typeface="Courier New" pitchFamily="49" charset="0"/>
              </a:rPr>
              <a:t>”&gt;Subject&lt;/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 scope=”</a:t>
            </a:r>
            <a:r>
              <a:rPr lang="en-US" sz="1100" b="0" dirty="0" err="1" smtClean="0">
                <a:latin typeface="Courier New" pitchFamily="49" charset="0"/>
                <a:ea typeface="ＭＳ Ｐゴシック" pitchFamily="-12" charset="-128"/>
                <a:cs typeface="Courier New" pitchFamily="49" charset="0"/>
              </a:rPr>
              <a:t>col</a:t>
            </a:r>
            <a:r>
              <a:rPr lang="en-US" sz="1100" b="0" dirty="0" smtClean="0">
                <a:latin typeface="Courier New" pitchFamily="49" charset="0"/>
                <a:ea typeface="ＭＳ Ｐゴシック" pitchFamily="-12" charset="-128"/>
                <a:cs typeface="Courier New" pitchFamily="49" charset="0"/>
              </a:rPr>
              <a:t>”&gt;Marks&lt;/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&lt;td&gt;English&lt;/td&gt;</a:t>
            </a:r>
          </a:p>
          <a:p>
            <a:pPr eaLnBrk="0" hangingPunct="0"/>
            <a:r>
              <a:rPr lang="en-US" sz="1100" b="0" dirty="0" smtClean="0">
                <a:latin typeface="Courier New" pitchFamily="49" charset="0"/>
                <a:ea typeface="ＭＳ Ｐゴシック" pitchFamily="-12" charset="-128"/>
                <a:cs typeface="Courier New" pitchFamily="49" charset="0"/>
              </a:rPr>
              <a:t>&lt;td&gt;90&lt;/td&gt;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&lt;td&gt;</a:t>
            </a:r>
            <a:r>
              <a:rPr lang="en-US" sz="1100" b="0" dirty="0" err="1" smtClean="0">
                <a:latin typeface="Courier New" pitchFamily="49" charset="0"/>
                <a:ea typeface="ＭＳ Ｐゴシック" pitchFamily="-12" charset="-128"/>
                <a:cs typeface="Courier New" pitchFamily="49" charset="0"/>
              </a:rPr>
              <a:t>Maths</a:t>
            </a:r>
            <a:r>
              <a:rPr lang="en-US" sz="1100" b="0" dirty="0" smtClean="0">
                <a:latin typeface="Courier New" pitchFamily="49" charset="0"/>
                <a:ea typeface="ＭＳ Ｐゴシック" pitchFamily="-12" charset="-128"/>
                <a:cs typeface="Courier New" pitchFamily="49" charset="0"/>
              </a:rPr>
              <a:t>&lt;/td&gt;</a:t>
            </a:r>
          </a:p>
          <a:p>
            <a:pPr eaLnBrk="0" hangingPunct="0"/>
            <a:r>
              <a:rPr lang="en-US" sz="1100" b="0" dirty="0" smtClean="0">
                <a:latin typeface="Courier New" pitchFamily="49" charset="0"/>
                <a:ea typeface="ＭＳ Ｐゴシック" pitchFamily="-12" charset="-128"/>
                <a:cs typeface="Courier New" pitchFamily="49" charset="0"/>
              </a:rPr>
              <a:t>&lt;td&gt;95&lt;/td&gt;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&lt;/table&gt;</a:t>
            </a:r>
          </a:p>
          <a:p>
            <a:pPr eaLnBrk="0" hangingPunct="0"/>
            <a:endParaRPr kumimoji="0" lang="en-US" sz="1000" b="0" i="0" u="none" strike="noStrike" cap="none" normalizeH="0" baseline="0" dirty="0">
              <a:ln>
                <a:noFill/>
              </a:ln>
              <a:solidFill>
                <a:schemeClr val="tx1"/>
              </a:solidFill>
              <a:effectLst/>
              <a:latin typeface="Courier" pitchFamily="49" charset="0"/>
              <a:ea typeface="ＭＳ Ｐゴシック" pitchFamily="-12" charset="-128"/>
              <a:cs typeface="ＭＳ Ｐゴシック" pitchFamily="-12" charset="-128"/>
            </a:endParaRPr>
          </a:p>
        </p:txBody>
      </p:sp>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36</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Tables</a:t>
            </a:r>
            <a:endParaRPr lang="en-US" dirty="0"/>
          </a:p>
        </p:txBody>
      </p:sp>
      <p:sp>
        <p:nvSpPr>
          <p:cNvPr id="9" name="Rectangle 8"/>
          <p:cNvSpPr/>
          <p:nvPr/>
        </p:nvSpPr>
        <p:spPr>
          <a:xfrm>
            <a:off x="469900" y="808418"/>
            <a:ext cx="8166100" cy="369332"/>
          </a:xfrm>
          <a:prstGeom prst="rect">
            <a:avLst/>
          </a:prstGeom>
        </p:spPr>
        <p:txBody>
          <a:bodyPr wrap="square">
            <a:spAutoFit/>
          </a:bodyPr>
          <a:lstStyle/>
          <a:p>
            <a:pPr>
              <a:buFont typeface="Wingdings 3" pitchFamily="18" charset="2"/>
              <a:buChar char="î"/>
            </a:pPr>
            <a:r>
              <a:rPr lang="en-US" sz="1800" b="0" dirty="0" smtClean="0">
                <a:latin typeface="Calibri" pitchFamily="34" charset="0"/>
                <a:cs typeface="Calibri" pitchFamily="34" charset="0"/>
              </a:rPr>
              <a:t> Provide Caption/Summary attribute</a:t>
            </a:r>
          </a:p>
        </p:txBody>
      </p:sp>
      <p:pic>
        <p:nvPicPr>
          <p:cNvPr id="10" name="Picture 9"/>
          <p:cNvPicPr/>
          <p:nvPr/>
        </p:nvPicPr>
        <p:blipFill>
          <a:blip r:embed="rId3" cstate="email">
            <a:extLst>
              <a:ext uri="{28A0092B-C50C-407E-A947-70E740481C1C}">
                <a14:useLocalDpi xmlns:a14="http://schemas.microsoft.com/office/drawing/2010/main"/>
              </a:ext>
            </a:extLst>
          </a:blip>
          <a:srcRect l="-4959"/>
          <a:stretch>
            <a:fillRect/>
          </a:stretch>
        </p:blipFill>
        <p:spPr bwMode="auto">
          <a:xfrm>
            <a:off x="3632200" y="2472869"/>
            <a:ext cx="1438275" cy="1279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p:cNvSpPr/>
          <p:nvPr/>
        </p:nvSpPr>
        <p:spPr>
          <a:xfrm>
            <a:off x="469900" y="4067602"/>
            <a:ext cx="4775200" cy="369332"/>
          </a:xfrm>
          <a:prstGeom prst="rect">
            <a:avLst/>
          </a:prstGeom>
        </p:spPr>
        <p:txBody>
          <a:bodyPr wrap="square">
            <a:spAutoFit/>
          </a:bodyPr>
          <a:lstStyle/>
          <a:p>
            <a:pPr marL="177800" indent="-177800">
              <a:buFont typeface="Wingdings 3" pitchFamily="18" charset="2"/>
              <a:buChar char="î"/>
            </a:pPr>
            <a:r>
              <a:rPr lang="en-US" sz="1800" b="0" dirty="0" smtClean="0">
                <a:latin typeface="Calibri" pitchFamily="34" charset="0"/>
                <a:cs typeface="Calibri" pitchFamily="34" charset="0"/>
              </a:rPr>
              <a:t>Use scope attribute</a:t>
            </a:r>
          </a:p>
        </p:txBody>
      </p:sp>
      <p:sp>
        <p:nvSpPr>
          <p:cNvPr id="13" name="Rectangle 12"/>
          <p:cNvSpPr/>
          <p:nvPr/>
        </p:nvSpPr>
        <p:spPr bwMode="auto">
          <a:xfrm>
            <a:off x="595085" y="4527407"/>
            <a:ext cx="5386615" cy="1606693"/>
          </a:xfrm>
          <a:prstGeom prst="rect">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100" b="0" dirty="0" smtClean="0">
                <a:latin typeface="Courier New" pitchFamily="49" charset="0"/>
                <a:ea typeface="ＭＳ Ｐゴシック" pitchFamily="-12" charset="-128"/>
                <a:cs typeface="Courier New" pitchFamily="49" charset="0"/>
              </a:rPr>
              <a:t>&lt;table border="1" align="left"&gt;</a:t>
            </a:r>
          </a:p>
          <a:p>
            <a:pPr eaLnBrk="0" hangingPunct="0"/>
            <a:r>
              <a:rPr lang="en-US" sz="1100" b="0" dirty="0" smtClean="0">
                <a:latin typeface="Courier New" pitchFamily="49" charset="0"/>
                <a:ea typeface="ＭＳ Ｐゴシック" pitchFamily="-12" charset="-128"/>
                <a:cs typeface="Courier New" pitchFamily="49" charset="0"/>
              </a:rPr>
              <a:t>&lt;caption&gt;Shelly's Daughters&lt;/caption&gt;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 scope="</a:t>
            </a:r>
            <a:r>
              <a:rPr lang="en-US" sz="1100" b="0" dirty="0" err="1" smtClean="0">
                <a:latin typeface="Courier New" pitchFamily="49" charset="0"/>
                <a:ea typeface="ＭＳ Ｐゴシック" pitchFamily="-12" charset="-128"/>
                <a:cs typeface="Courier New" pitchFamily="49" charset="0"/>
              </a:rPr>
              <a:t>col</a:t>
            </a:r>
            <a:r>
              <a:rPr lang="en-US" sz="1100" b="0" dirty="0" smtClean="0">
                <a:latin typeface="Courier New" pitchFamily="49" charset="0"/>
                <a:ea typeface="ＭＳ Ｐゴシック" pitchFamily="-12" charset="-128"/>
                <a:cs typeface="Courier New" pitchFamily="49" charset="0"/>
              </a:rPr>
              <a:t>"&gt;Name&lt;/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 scope="</a:t>
            </a:r>
            <a:r>
              <a:rPr lang="en-US" sz="1100" b="0" dirty="0" err="1" smtClean="0">
                <a:latin typeface="Courier New" pitchFamily="49" charset="0"/>
                <a:ea typeface="ＭＳ Ｐゴシック" pitchFamily="-12" charset="-128"/>
                <a:cs typeface="Courier New" pitchFamily="49" charset="0"/>
              </a:rPr>
              <a:t>col</a:t>
            </a:r>
            <a:r>
              <a:rPr lang="en-US" sz="1100" b="0" dirty="0" smtClean="0">
                <a:latin typeface="Courier New" pitchFamily="49" charset="0"/>
                <a:ea typeface="ＭＳ Ｐゴシック" pitchFamily="-12" charset="-128"/>
                <a:cs typeface="Courier New" pitchFamily="49" charset="0"/>
              </a:rPr>
              <a:t>"&gt;Age&lt;/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 scope="</a:t>
            </a:r>
            <a:r>
              <a:rPr lang="en-US" sz="1100" b="0" dirty="0" err="1" smtClean="0">
                <a:latin typeface="Courier New" pitchFamily="49" charset="0"/>
                <a:ea typeface="ＭＳ Ｐゴシック" pitchFamily="-12" charset="-128"/>
                <a:cs typeface="Courier New" pitchFamily="49" charset="0"/>
              </a:rPr>
              <a:t>col</a:t>
            </a:r>
            <a:r>
              <a:rPr lang="en-US" sz="1100" b="0" dirty="0" smtClean="0">
                <a:latin typeface="Courier New" pitchFamily="49" charset="0"/>
                <a:ea typeface="ＭＳ Ｐゴシック" pitchFamily="-12" charset="-128"/>
                <a:cs typeface="Courier New" pitchFamily="49" charset="0"/>
              </a:rPr>
              <a:t>"&gt;Birthday&lt;/</a:t>
            </a:r>
            <a:r>
              <a:rPr lang="en-US" sz="1100" b="0" dirty="0" err="1" smtClean="0">
                <a:latin typeface="Courier New" pitchFamily="49" charset="0"/>
                <a:ea typeface="ＭＳ Ｐゴシック" pitchFamily="-12" charset="-128"/>
                <a:cs typeface="Courier New" pitchFamily="49" charset="0"/>
              </a:rPr>
              <a:t>th</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&lt;/</a:t>
            </a:r>
            <a:r>
              <a:rPr lang="en-US" sz="1100" b="0" dirty="0" err="1" smtClean="0">
                <a:latin typeface="Courier New" pitchFamily="49" charset="0"/>
                <a:ea typeface="ＭＳ Ｐゴシック" pitchFamily="-12" charset="-128"/>
                <a:cs typeface="Courier New" pitchFamily="49" charset="0"/>
              </a:rPr>
              <a:t>tr</a:t>
            </a:r>
            <a:r>
              <a:rPr lang="en-US" sz="1100" b="0" dirty="0" smtClean="0">
                <a:latin typeface="Courier New" pitchFamily="49" charset="0"/>
                <a:ea typeface="ＭＳ Ｐゴシック" pitchFamily="-12" charset="-128"/>
                <a:cs typeface="Courier New" pitchFamily="49" charset="0"/>
              </a:rPr>
              <a:t>&gt;</a:t>
            </a:r>
          </a:p>
          <a:p>
            <a:pPr eaLnBrk="0" hangingPunct="0"/>
            <a:r>
              <a:rPr lang="en-US" sz="1100" b="0" dirty="0" smtClean="0">
                <a:latin typeface="Courier New" pitchFamily="49" charset="0"/>
                <a:ea typeface="ＭＳ Ｐゴシック" pitchFamily="-12" charset="-128"/>
                <a:cs typeface="Courier New" pitchFamily="49" charset="0"/>
              </a:rPr>
              <a:t>….</a:t>
            </a:r>
          </a:p>
          <a:p>
            <a:pPr eaLnBrk="0" hangingPunct="0"/>
            <a:r>
              <a:rPr lang="en-US" sz="1100" b="0" dirty="0" smtClean="0">
                <a:latin typeface="Courier New" pitchFamily="49" charset="0"/>
                <a:ea typeface="ＭＳ Ｐゴシック" pitchFamily="-12" charset="-128"/>
                <a:cs typeface="Courier New" pitchFamily="49" charset="0"/>
              </a:rPr>
              <a:t>&lt;/table&gt;</a:t>
            </a:r>
            <a:endParaRPr kumimoji="0" lang="en-US" sz="1500" b="0" i="0" u="none" strike="noStrike" cap="none" normalizeH="0" baseline="0" dirty="0">
              <a:ln>
                <a:noFill/>
              </a:ln>
              <a:solidFill>
                <a:schemeClr val="tx1"/>
              </a:solidFill>
              <a:effectLst/>
              <a:latin typeface="Courier" pitchFamily="49" charset="0"/>
              <a:ea typeface="ＭＳ Ｐゴシック" pitchFamily="-12" charset="-128"/>
              <a:cs typeface="ＭＳ Ｐゴシック" pitchFamily="-12" charset="-128"/>
            </a:endParaRPr>
          </a:p>
        </p:txBody>
      </p:sp>
      <p:pic>
        <p:nvPicPr>
          <p:cNvPr id="14" name="Picture 13" descr="table.png"/>
          <p:cNvPicPr>
            <a:picLocks noChangeAspect="1"/>
          </p:cNvPicPr>
          <p:nvPr/>
        </p:nvPicPr>
        <p:blipFill>
          <a:blip r:embed="rId4" cstate="email"/>
          <a:stretch>
            <a:fillRect/>
          </a:stretch>
        </p:blipFill>
        <p:spPr>
          <a:xfrm>
            <a:off x="3860904" y="4764157"/>
            <a:ext cx="1676191" cy="111428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37</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Tables</a:t>
            </a:r>
            <a:endParaRPr lang="en-US" dirty="0"/>
          </a:p>
        </p:txBody>
      </p:sp>
      <p:sp>
        <p:nvSpPr>
          <p:cNvPr id="11" name="Rectangle 10"/>
          <p:cNvSpPr/>
          <p:nvPr/>
        </p:nvSpPr>
        <p:spPr bwMode="auto">
          <a:xfrm>
            <a:off x="582385" y="1314307"/>
            <a:ext cx="6504215" cy="2178193"/>
          </a:xfrm>
          <a:prstGeom prst="rect">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tr</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&lt;td&gt;&amp;</a:t>
            </a:r>
            <a:r>
              <a:rPr lang="en-US" sz="1050" b="0" dirty="0" err="1" smtClean="0">
                <a:latin typeface="Courier New" pitchFamily="49" charset="0"/>
                <a:ea typeface="ＭＳ Ｐゴシック" pitchFamily="-12" charset="-128"/>
                <a:cs typeface="Courier New" pitchFamily="49" charset="0"/>
              </a:rPr>
              <a:t>nbsp</a:t>
            </a:r>
            <a:r>
              <a:rPr lang="en-US" sz="1050" b="0" dirty="0" smtClean="0">
                <a:latin typeface="Courier New" pitchFamily="49" charset="0"/>
                <a:ea typeface="ＭＳ Ｐゴシック" pitchFamily="-12" charset="-128"/>
                <a:cs typeface="Courier New" pitchFamily="49" charset="0"/>
              </a:rPr>
              <a:t>;&lt;/td&gt;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 id=“clothing"&gt;Clothing&lt;/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 id=“size"&gt;Size&lt;/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 id=“cost"&gt;Cost in Dollars&lt;/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tr</a:t>
            </a:r>
            <a:r>
              <a:rPr lang="en-US" sz="1050" b="0" dirty="0" smtClean="0">
                <a:latin typeface="Courier New" pitchFamily="49" charset="0"/>
                <a:ea typeface="ＭＳ Ｐゴシック" pitchFamily="-12" charset="-128"/>
                <a:cs typeface="Courier New" pitchFamily="49" charset="0"/>
              </a:rPr>
              <a:t>&gt;</a:t>
            </a:r>
          </a:p>
          <a:p>
            <a:pPr eaLnBrk="0" hangingPunct="0"/>
            <a:endParaRPr lang="en-US" sz="1050" b="0" dirty="0" smtClean="0">
              <a:latin typeface="Courier New" pitchFamily="49" charset="0"/>
              <a:ea typeface="ＭＳ Ｐゴシック" pitchFamily="-12" charset="-128"/>
              <a:cs typeface="Courier New" pitchFamily="49" charset="0"/>
            </a:endParaRP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tr</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 </a:t>
            </a:r>
            <a:r>
              <a:rPr lang="en-US" sz="1050" b="0" dirty="0" err="1" smtClean="0">
                <a:latin typeface="Courier New" pitchFamily="49" charset="0"/>
                <a:ea typeface="ＭＳ Ｐゴシック" pitchFamily="-12" charset="-128"/>
                <a:cs typeface="Courier New" pitchFamily="49" charset="0"/>
              </a:rPr>
              <a:t>rowspan</a:t>
            </a:r>
            <a:r>
              <a:rPr lang="en-US" sz="1050" b="0" dirty="0" smtClean="0">
                <a:latin typeface="Courier New" pitchFamily="49" charset="0"/>
                <a:ea typeface="ＭＳ Ｐゴシック" pitchFamily="-12" charset="-128"/>
                <a:cs typeface="Courier New" pitchFamily="49" charset="0"/>
              </a:rPr>
              <a:t>="2" id=“winter"&gt;Winter&lt;/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 id=“hat"&gt;Hat&lt;/</a:t>
            </a:r>
            <a:r>
              <a:rPr lang="en-US" sz="1050" b="0" dirty="0" err="1" smtClean="0">
                <a:latin typeface="Courier New" pitchFamily="49" charset="0"/>
                <a:ea typeface="ＭＳ Ｐゴシック" pitchFamily="-12" charset="-128"/>
                <a:cs typeface="Courier New" pitchFamily="49" charset="0"/>
              </a:rPr>
              <a:t>th</a:t>
            </a:r>
            <a:r>
              <a:rPr lang="en-US" sz="1050" b="0" dirty="0" smtClean="0">
                <a:latin typeface="Courier New" pitchFamily="49" charset="0"/>
                <a:ea typeface="ＭＳ Ｐゴシック" pitchFamily="-12" charset="-128"/>
                <a:cs typeface="Courier New" pitchFamily="49" charset="0"/>
              </a:rPr>
              <a:t>&gt;</a:t>
            </a:r>
          </a:p>
          <a:p>
            <a:pPr eaLnBrk="0" hangingPunct="0"/>
            <a:r>
              <a:rPr lang="en-US" sz="1050" b="0" dirty="0" smtClean="0">
                <a:latin typeface="Courier New" pitchFamily="49" charset="0"/>
                <a:ea typeface="ＭＳ Ｐゴシック" pitchFamily="-12" charset="-128"/>
                <a:cs typeface="Courier New" pitchFamily="49" charset="0"/>
              </a:rPr>
              <a:t>&lt;td headers=“winter hat size"&gt;Large&lt;/td&gt;</a:t>
            </a:r>
          </a:p>
          <a:p>
            <a:pPr eaLnBrk="0" hangingPunct="0"/>
            <a:r>
              <a:rPr lang="en-US" sz="1050" b="0" dirty="0" smtClean="0">
                <a:latin typeface="Courier New" pitchFamily="49" charset="0"/>
                <a:ea typeface="ＭＳ Ｐゴシック" pitchFamily="-12" charset="-128"/>
                <a:cs typeface="Courier New" pitchFamily="49" charset="0"/>
              </a:rPr>
              <a:t>&lt;td headers=“winter hat cost"&gt;5&lt;/td&gt;</a:t>
            </a:r>
          </a:p>
          <a:p>
            <a:pPr eaLnBrk="0" hangingPunct="0"/>
            <a:r>
              <a:rPr lang="en-US" sz="1050" b="0" dirty="0" smtClean="0">
                <a:latin typeface="Courier New" pitchFamily="49" charset="0"/>
                <a:ea typeface="ＭＳ Ｐゴシック" pitchFamily="-12" charset="-128"/>
                <a:cs typeface="Courier New" pitchFamily="49" charset="0"/>
              </a:rPr>
              <a:t>&lt;/</a:t>
            </a:r>
            <a:r>
              <a:rPr lang="en-US" sz="1050" b="0" dirty="0" err="1" smtClean="0">
                <a:latin typeface="Courier New" pitchFamily="49" charset="0"/>
                <a:ea typeface="ＭＳ Ｐゴシック" pitchFamily="-12" charset="-128"/>
                <a:cs typeface="Courier New" pitchFamily="49" charset="0"/>
              </a:rPr>
              <a:t>tr</a:t>
            </a:r>
            <a:r>
              <a:rPr lang="en-US" sz="1050" b="0" dirty="0" smtClean="0">
                <a:latin typeface="Courier New" pitchFamily="49" charset="0"/>
                <a:ea typeface="ＭＳ Ｐゴシック" pitchFamily="-12" charset="-128"/>
                <a:cs typeface="Courier New" pitchFamily="49" charset="0"/>
              </a:rPr>
              <a:t>&gt;</a:t>
            </a:r>
          </a:p>
        </p:txBody>
      </p:sp>
      <p:sp>
        <p:nvSpPr>
          <p:cNvPr id="16" name="Rectangle 15"/>
          <p:cNvSpPr/>
          <p:nvPr/>
        </p:nvSpPr>
        <p:spPr>
          <a:xfrm>
            <a:off x="1384300" y="3667036"/>
            <a:ext cx="3111500" cy="523220"/>
          </a:xfrm>
          <a:prstGeom prst="rect">
            <a:avLst/>
          </a:prstGeom>
        </p:spPr>
        <p:txBody>
          <a:bodyPr wrap="square">
            <a:spAutoFit/>
          </a:bodyPr>
          <a:lstStyle/>
          <a:p>
            <a:pPr marL="177800" indent="-177800">
              <a:buFont typeface="Wingdings 3" pitchFamily="18" charset="2"/>
              <a:buChar char="î"/>
            </a:pPr>
            <a:r>
              <a:rPr lang="en-US" sz="1400" b="0" dirty="0" smtClean="0">
                <a:latin typeface="Calibri" pitchFamily="34" charset="0"/>
                <a:cs typeface="Calibri" pitchFamily="34" charset="0"/>
              </a:rPr>
              <a:t>Avoid using row span or column span</a:t>
            </a:r>
          </a:p>
          <a:p>
            <a:pPr marL="177800" indent="-177800">
              <a:buFont typeface="Wingdings 3" pitchFamily="18" charset="2"/>
              <a:buChar char="î"/>
            </a:pPr>
            <a:r>
              <a:rPr lang="en-US" sz="1400" b="0" dirty="0" smtClean="0">
                <a:latin typeface="Calibri" pitchFamily="34" charset="0"/>
                <a:cs typeface="Calibri" pitchFamily="34" charset="0"/>
              </a:rPr>
              <a:t>Use </a:t>
            </a:r>
            <a:r>
              <a:rPr lang="en-US" sz="1400" b="0" dirty="0" err="1" smtClean="0">
                <a:latin typeface="Calibri" pitchFamily="34" charset="0"/>
                <a:cs typeface="Calibri" pitchFamily="34" charset="0"/>
              </a:rPr>
              <a:t>abbr</a:t>
            </a:r>
            <a:r>
              <a:rPr lang="en-US" sz="1400" b="0" dirty="0" smtClean="0">
                <a:latin typeface="Calibri" pitchFamily="34" charset="0"/>
                <a:cs typeface="Calibri" pitchFamily="34" charset="0"/>
              </a:rPr>
              <a:t> attribute effectively</a:t>
            </a:r>
          </a:p>
        </p:txBody>
      </p:sp>
      <p:pic>
        <p:nvPicPr>
          <p:cNvPr id="17" name="Picture 3"/>
          <p:cNvPicPr>
            <a:picLocks noChangeAspect="1" noChangeArrowheads="1"/>
          </p:cNvPicPr>
          <p:nvPr/>
        </p:nvPicPr>
        <p:blipFill>
          <a:blip r:embed="rId2" cstate="email">
            <a:clrChange>
              <a:clrFrom>
                <a:srgbClr val="FFFFFF"/>
              </a:clrFrom>
              <a:clrTo>
                <a:srgbClr val="FFFFFF">
                  <a:alpha val="0"/>
                </a:srgbClr>
              </a:clrTo>
            </a:clrChange>
            <a:duotone>
              <a:prstClr val="black"/>
              <a:schemeClr val="accent3">
                <a:tint val="45000"/>
                <a:satMod val="400000"/>
              </a:schemeClr>
            </a:duotone>
          </a:blip>
          <a:srcRect/>
          <a:stretch>
            <a:fillRect/>
          </a:stretch>
        </p:blipFill>
        <p:spPr bwMode="auto">
          <a:xfrm>
            <a:off x="534152" y="3628570"/>
            <a:ext cx="667657" cy="667657"/>
          </a:xfrm>
          <a:prstGeom prst="rect">
            <a:avLst/>
          </a:prstGeom>
          <a:noFill/>
          <a:ln w="9525">
            <a:noFill/>
            <a:miter lim="800000"/>
            <a:headEnd/>
            <a:tailEnd/>
          </a:ln>
        </p:spPr>
      </p:pic>
      <p:sp>
        <p:nvSpPr>
          <p:cNvPr id="19" name="Rectangle 18"/>
          <p:cNvSpPr/>
          <p:nvPr/>
        </p:nvSpPr>
        <p:spPr>
          <a:xfrm>
            <a:off x="482600" y="829102"/>
            <a:ext cx="4775200" cy="369332"/>
          </a:xfrm>
          <a:prstGeom prst="rect">
            <a:avLst/>
          </a:prstGeom>
        </p:spPr>
        <p:txBody>
          <a:bodyPr wrap="square">
            <a:spAutoFit/>
          </a:bodyPr>
          <a:lstStyle/>
          <a:p>
            <a:pPr marL="177800" indent="-177800">
              <a:buFont typeface="Wingdings 3" pitchFamily="18" charset="2"/>
              <a:buChar char="î"/>
            </a:pPr>
            <a:r>
              <a:rPr lang="en-US" sz="1800" b="0" dirty="0" smtClean="0">
                <a:latin typeface="Calibri" pitchFamily="34" charset="0"/>
                <a:cs typeface="Calibri" pitchFamily="34" charset="0"/>
              </a:rPr>
              <a:t>Use id and headers attribute for complex tables</a:t>
            </a:r>
          </a:p>
        </p:txBody>
      </p:sp>
      <p:pic>
        <p:nvPicPr>
          <p:cNvPr id="37890" name="Picture 2"/>
          <p:cNvPicPr>
            <a:picLocks noChangeAspect="1" noChangeArrowheads="1"/>
          </p:cNvPicPr>
          <p:nvPr/>
        </p:nvPicPr>
        <p:blipFill>
          <a:blip r:embed="rId3" cstate="email"/>
          <a:srcRect/>
          <a:stretch>
            <a:fillRect/>
          </a:stretch>
        </p:blipFill>
        <p:spPr bwMode="auto">
          <a:xfrm>
            <a:off x="4116388" y="1425575"/>
            <a:ext cx="2790825" cy="108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38</a:t>
            </a:fld>
            <a:endParaRPr lang="en-US" dirty="0"/>
          </a:p>
        </p:txBody>
      </p:sp>
      <p:sp>
        <p:nvSpPr>
          <p:cNvPr id="4" name="Title 3"/>
          <p:cNvSpPr>
            <a:spLocks noGrp="1"/>
          </p:cNvSpPr>
          <p:nvPr>
            <p:ph type="title"/>
          </p:nvPr>
        </p:nvSpPr>
        <p:spPr/>
        <p:txBody>
          <a:bodyPr/>
          <a:lstStyle/>
          <a:p>
            <a:r>
              <a:rPr lang="en-US" dirty="0" smtClean="0"/>
              <a:t>Reading Order</a:t>
            </a:r>
            <a:endParaRPr lang="en-US" dirty="0"/>
          </a:p>
        </p:txBody>
      </p:sp>
      <p:sp>
        <p:nvSpPr>
          <p:cNvPr id="19" name="Rectangle 18"/>
          <p:cNvSpPr/>
          <p:nvPr/>
        </p:nvSpPr>
        <p:spPr>
          <a:xfrm>
            <a:off x="485775" y="1019602"/>
            <a:ext cx="8369300" cy="369332"/>
          </a:xfrm>
          <a:prstGeom prst="rect">
            <a:avLst/>
          </a:prstGeom>
        </p:spPr>
        <p:txBody>
          <a:bodyPr wrap="square">
            <a:spAutoFit/>
          </a:bodyPr>
          <a:lstStyle/>
          <a:p>
            <a:pPr marL="177800" indent="-177800"/>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3"/>
              </a:rPr>
              <a:t>http://corporate.familydollar.com/pages/careers.aspx</a:t>
            </a:r>
            <a:r>
              <a:rPr lang="en-US" sz="1800" b="0" dirty="0" smtClean="0">
                <a:latin typeface="Calibri" pitchFamily="34" charset="0"/>
                <a:cs typeface="Calibri" pitchFamily="34" charset="0"/>
              </a:rPr>
              <a:t> </a:t>
            </a:r>
          </a:p>
        </p:txBody>
      </p:sp>
      <p:grpSp>
        <p:nvGrpSpPr>
          <p:cNvPr id="11" name="Group 10"/>
          <p:cNvGrpSpPr/>
          <p:nvPr/>
        </p:nvGrpSpPr>
        <p:grpSpPr>
          <a:xfrm>
            <a:off x="600075" y="1552961"/>
            <a:ext cx="6172200" cy="4009639"/>
            <a:chOff x="495300" y="1641861"/>
            <a:chExt cx="5194300" cy="3850209"/>
          </a:xfrm>
        </p:grpSpPr>
        <p:pic>
          <p:nvPicPr>
            <p:cNvPr id="37890" name="Picture 2" descr="D:\MayurDawda\Projects\Accessibility\FamilyDollar\Accessibility Reports\Mayur\Corporate_Careers_Support_Files\Screen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5300" y="1641861"/>
              <a:ext cx="5194300" cy="3850209"/>
            </a:xfrm>
            <a:prstGeom prst="rect">
              <a:avLst/>
            </a:prstGeom>
            <a:noFill/>
          </p:spPr>
        </p:pic>
        <p:sp>
          <p:nvSpPr>
            <p:cNvPr id="6" name="Rectangle 5"/>
            <p:cNvSpPr/>
            <p:nvPr/>
          </p:nvSpPr>
          <p:spPr>
            <a:xfrm>
              <a:off x="1841500" y="4356100"/>
              <a:ext cx="1117600" cy="17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984500" y="4343400"/>
              <a:ext cx="203200" cy="1143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495300" y="644436"/>
            <a:ext cx="8382000" cy="369332"/>
          </a:xfrm>
          <a:prstGeom prst="rect">
            <a:avLst/>
          </a:prstGeom>
        </p:spPr>
        <p:txBody>
          <a:bodyPr wrap="square">
            <a:spAutoFit/>
          </a:bodyPr>
          <a:lstStyle/>
          <a:p>
            <a:pPr marL="285750" indent="-285750" eaLnBrk="0" hangingPunct="0">
              <a:spcBef>
                <a:spcPct val="20000"/>
              </a:spcBef>
              <a:buClr>
                <a:schemeClr val="tx2">
                  <a:lumMod val="60000"/>
                  <a:lumOff val="40000"/>
                </a:schemeClr>
              </a:buClr>
              <a:buFont typeface="Wingdings" pitchFamily="2" charset="2"/>
              <a:buChar char="§"/>
            </a:pPr>
            <a:r>
              <a:rPr lang="en-US" sz="1800" b="0" dirty="0" smtClean="0">
                <a:latin typeface="Calibri" pitchFamily="34" charset="0"/>
                <a:ea typeface="+mn-ea"/>
                <a:cs typeface="Calibri" pitchFamily="34" charset="0"/>
              </a:rPr>
              <a:t>Bring a sequential order between the content in the web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cstate="email"/>
          <a:srcRect/>
          <a:stretch>
            <a:fillRect/>
          </a:stretch>
        </p:blipFill>
        <p:spPr bwMode="auto">
          <a:xfrm>
            <a:off x="531813" y="1589088"/>
            <a:ext cx="7641989" cy="2230437"/>
          </a:xfrm>
          <a:prstGeom prst="rect">
            <a:avLst/>
          </a:prstGeom>
          <a:noFill/>
          <a:ln w="9525">
            <a:solidFill>
              <a:schemeClr val="tx1"/>
            </a:solidFill>
            <a:miter lim="800000"/>
            <a:headEnd/>
            <a:tailEnd/>
          </a:ln>
        </p:spPr>
      </p:pic>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39</a:t>
            </a:fld>
            <a:endParaRPr lang="en-US"/>
          </a:p>
        </p:txBody>
      </p:sp>
      <p:sp>
        <p:nvSpPr>
          <p:cNvPr id="4" name="Text Placeholder 3"/>
          <p:cNvSpPr>
            <a:spLocks noGrp="1"/>
          </p:cNvSpPr>
          <p:nvPr>
            <p:ph sz="quarter" idx="12"/>
          </p:nvPr>
        </p:nvSpPr>
        <p:spPr>
          <a:noFill/>
          <a:ln w="3175">
            <a:noFill/>
            <a:miter lim="800000"/>
            <a:headEnd/>
            <a:tailEnd/>
          </a:ln>
        </p:spPr>
        <p:txBody>
          <a:bodyPr/>
          <a:lstStyle/>
          <a:p>
            <a:pPr>
              <a:buClr>
                <a:schemeClr val="tx2">
                  <a:lumMod val="60000"/>
                  <a:lumOff val="40000"/>
                </a:schemeClr>
              </a:buClr>
            </a:pPr>
            <a:r>
              <a:rPr lang="en-US" sz="1800" dirty="0" smtClean="0"/>
              <a:t>Do not rely upon shape, size, color, visual location for conveying information.</a:t>
            </a:r>
          </a:p>
          <a:p>
            <a:pPr>
              <a:buClr>
                <a:srgbClr val="92D050"/>
              </a:buClr>
              <a:buFont typeface="Arial" pitchFamily="34" charset="0"/>
              <a:buChar char="•"/>
            </a:pPr>
            <a:endParaRPr lang="en-US" sz="1800" dirty="0"/>
          </a:p>
        </p:txBody>
      </p:sp>
      <p:sp>
        <p:nvSpPr>
          <p:cNvPr id="2" name="Title 1"/>
          <p:cNvSpPr>
            <a:spLocks noGrp="1"/>
          </p:cNvSpPr>
          <p:nvPr>
            <p:ph type="title"/>
          </p:nvPr>
        </p:nvSpPr>
        <p:spPr/>
        <p:txBody>
          <a:bodyPr/>
          <a:lstStyle/>
          <a:p>
            <a:r>
              <a:rPr lang="en-US" dirty="0" smtClean="0"/>
              <a:t>Instructions</a:t>
            </a:r>
            <a:endParaRPr lang="en-US" dirty="0"/>
          </a:p>
        </p:txBody>
      </p:sp>
      <p:sp>
        <p:nvSpPr>
          <p:cNvPr id="17" name="Rectangle 16"/>
          <p:cNvSpPr/>
          <p:nvPr/>
        </p:nvSpPr>
        <p:spPr>
          <a:xfrm>
            <a:off x="441325" y="1244600"/>
            <a:ext cx="8547100" cy="369332"/>
          </a:xfrm>
          <a:prstGeom prst="rect">
            <a:avLst/>
          </a:prstGeom>
        </p:spPr>
        <p:txBody>
          <a:bodyPr wrap="square">
            <a:spAutoFit/>
          </a:bodyPr>
          <a:lstStyle/>
          <a:p>
            <a:pPr>
              <a:buClr>
                <a:srgbClr val="92D050"/>
              </a:buClr>
              <a:buNone/>
            </a:pPr>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4"/>
              </a:rPr>
              <a:t>https://www.onlinesbi.com/retail/login.htm?whatfld=abt_bank</a:t>
            </a:r>
            <a:r>
              <a:rPr lang="en-US" sz="1800" b="0" dirty="0" smtClean="0">
                <a:latin typeface="Calibri" pitchFamily="34" charset="0"/>
                <a:cs typeface="Calibri" pitchFamily="34" charset="0"/>
              </a:rPr>
              <a:t> </a:t>
            </a:r>
            <a:endParaRPr lang="en-US" sz="1800" b="0" dirty="0">
              <a:latin typeface="Calibri" pitchFamily="34" charset="0"/>
              <a:cs typeface="Calibri" pitchFamily="34" charset="0"/>
            </a:endParaRPr>
          </a:p>
        </p:txBody>
      </p:sp>
      <p:grpSp>
        <p:nvGrpSpPr>
          <p:cNvPr id="24" name="Group 23"/>
          <p:cNvGrpSpPr/>
          <p:nvPr/>
        </p:nvGrpSpPr>
        <p:grpSpPr>
          <a:xfrm>
            <a:off x="885114" y="2561509"/>
            <a:ext cx="2670886" cy="740490"/>
            <a:chOff x="952500" y="2120900"/>
            <a:chExt cx="2331588" cy="467257"/>
          </a:xfrm>
        </p:grpSpPr>
        <p:sp>
          <p:nvSpPr>
            <p:cNvPr id="22" name="Rectangle 21"/>
            <p:cNvSpPr/>
            <p:nvPr/>
          </p:nvSpPr>
          <p:spPr>
            <a:xfrm>
              <a:off x="952500" y="2120900"/>
              <a:ext cx="1821602" cy="162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65200" y="2425700"/>
              <a:ext cx="2318888" cy="162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31813" y="4048207"/>
            <a:ext cx="2782887" cy="1612514"/>
            <a:chOff x="531813" y="4048207"/>
            <a:chExt cx="2782887" cy="1612514"/>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1813" y="4048207"/>
              <a:ext cx="2782887" cy="1612514"/>
            </a:xfrm>
            <a:prstGeom prst="rect">
              <a:avLst/>
            </a:prstGeom>
          </p:spPr>
        </p:pic>
        <p:sp>
          <p:nvSpPr>
            <p:cNvPr id="12" name="Rectangle 11"/>
            <p:cNvSpPr/>
            <p:nvPr/>
          </p:nvSpPr>
          <p:spPr>
            <a:xfrm>
              <a:off x="532689" y="4876084"/>
              <a:ext cx="877011" cy="257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556000" y="4012582"/>
            <a:ext cx="4114800" cy="2457450"/>
            <a:chOff x="3556000" y="4012582"/>
            <a:chExt cx="4114800" cy="2457450"/>
          </a:xfrm>
        </p:grpSpPr>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56000" y="4012582"/>
              <a:ext cx="4114800" cy="2457450"/>
            </a:xfrm>
            <a:prstGeom prst="rect">
              <a:avLst/>
            </a:prstGeom>
          </p:spPr>
        </p:pic>
        <p:sp>
          <p:nvSpPr>
            <p:cNvPr id="15" name="Rectangle 14"/>
            <p:cNvSpPr/>
            <p:nvPr/>
          </p:nvSpPr>
          <p:spPr>
            <a:xfrm>
              <a:off x="3558839" y="4012583"/>
              <a:ext cx="2042686" cy="2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9939"/>
                                        </p:tgtEl>
                                        <p:attrNameLst>
                                          <p:attrName>style.visibility</p:attrName>
                                        </p:attrNameLst>
                                      </p:cBhvr>
                                      <p:to>
                                        <p:strVal val="visible"/>
                                      </p:to>
                                    </p:set>
                                    <p:animEffect transition="in" filter="blinds(horizontal)">
                                      <p:cBhvr>
                                        <p:cTn id="17" dur="500"/>
                                        <p:tgtEl>
                                          <p:spTgt spid="39939"/>
                                        </p:tgtEl>
                                      </p:cBhvr>
                                    </p:animEffect>
                                  </p:childTnLst>
                                </p:cTn>
                              </p:par>
                              <p:par>
                                <p:cTn id="18" presetID="3" presetClass="entr" presetSubtype="1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4</a:t>
            </a:fld>
            <a:endParaRPr lang="en-US" dirty="0"/>
          </a:p>
        </p:txBody>
      </p:sp>
      <p:sp>
        <p:nvSpPr>
          <p:cNvPr id="5" name="Content Placeholder 2"/>
          <p:cNvSpPr>
            <a:spLocks noGrp="1"/>
          </p:cNvSpPr>
          <p:nvPr>
            <p:ph sz="quarter" idx="12"/>
          </p:nvPr>
        </p:nvSpPr>
        <p:spPr/>
        <p:txBody>
          <a:bodyPr/>
          <a:lstStyle/>
          <a:p>
            <a:pPr>
              <a:buNone/>
            </a:pPr>
            <a:r>
              <a:rPr lang="en-US" dirty="0" smtClean="0"/>
              <a:t>As per the dictionary, Accessibility means:</a:t>
            </a:r>
          </a:p>
          <a:p>
            <a:r>
              <a:rPr lang="en-US" dirty="0" smtClean="0"/>
              <a:t>Convenience</a:t>
            </a:r>
          </a:p>
          <a:p>
            <a:r>
              <a:rPr lang="en-US" dirty="0" smtClean="0"/>
              <a:t>Ease of access</a:t>
            </a:r>
          </a:p>
          <a:p>
            <a:r>
              <a:rPr lang="en-US" dirty="0" smtClean="0"/>
              <a:t>User-friendliness</a:t>
            </a:r>
          </a:p>
          <a:p>
            <a:r>
              <a:rPr lang="en-US" dirty="0" smtClean="0"/>
              <a:t>Ease of understanding</a:t>
            </a:r>
          </a:p>
          <a:p>
            <a:r>
              <a:rPr lang="en-US" dirty="0" smtClean="0"/>
              <a:t>Ease of use</a:t>
            </a:r>
          </a:p>
          <a:p>
            <a:endParaRPr lang="en-US" dirty="0"/>
          </a:p>
        </p:txBody>
      </p:sp>
      <p:sp>
        <p:nvSpPr>
          <p:cNvPr id="4" name="Title 3"/>
          <p:cNvSpPr>
            <a:spLocks noGrp="1"/>
          </p:cNvSpPr>
          <p:nvPr>
            <p:ph type="title"/>
          </p:nvPr>
        </p:nvSpPr>
        <p:spPr/>
        <p:txBody>
          <a:bodyPr/>
          <a:lstStyle/>
          <a:p>
            <a:r>
              <a:rPr lang="en-US" dirty="0" smtClean="0"/>
              <a:t>What is Accessibility?</a:t>
            </a:r>
            <a:endParaRPr lang="en-US" dirty="0"/>
          </a:p>
        </p:txBody>
      </p:sp>
      <p:sp>
        <p:nvSpPr>
          <p:cNvPr id="6" name="Rectangle 5"/>
          <p:cNvSpPr/>
          <p:nvPr/>
        </p:nvSpPr>
        <p:spPr>
          <a:xfrm>
            <a:off x="429495" y="3715539"/>
            <a:ext cx="8312727" cy="830997"/>
          </a:xfrm>
          <a:prstGeom prst="rect">
            <a:avLst/>
          </a:prstGeom>
        </p:spPr>
        <p:txBody>
          <a:bodyPr wrap="square">
            <a:spAutoFit/>
          </a:bodyPr>
          <a:lstStyle/>
          <a:p>
            <a:pPr algn="ctr">
              <a:buNone/>
            </a:pPr>
            <a:r>
              <a:rPr lang="en-US" dirty="0" smtClean="0">
                <a:solidFill>
                  <a:srgbClr val="0066CC"/>
                </a:solidFill>
                <a:latin typeface="Calibri" pitchFamily="34" charset="0"/>
                <a:cs typeface="Calibri" pitchFamily="34" charset="0"/>
              </a:rPr>
              <a:t>Persons with disabilities are the most hit with </a:t>
            </a:r>
          </a:p>
          <a:p>
            <a:pPr algn="ctr">
              <a:buNone/>
            </a:pPr>
            <a:r>
              <a:rPr lang="en-US" dirty="0" smtClean="0">
                <a:solidFill>
                  <a:srgbClr val="0066CC"/>
                </a:solidFill>
                <a:latin typeface="Calibri" pitchFamily="34" charset="0"/>
                <a:cs typeface="Calibri" pitchFamily="34" charset="0"/>
              </a:rPr>
              <a:t>accessibility issues!</a:t>
            </a:r>
          </a:p>
        </p:txBody>
      </p:sp>
    </p:spTree>
    <p:extLst>
      <p:ext uri="{BB962C8B-B14F-4D97-AF65-F5344CB8AC3E}">
        <p14:creationId xmlns:p14="http://schemas.microsoft.com/office/powerpoint/2010/main" val="37381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40</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sz="1800" dirty="0" smtClean="0"/>
              <a:t>Ensure that the colors are accessible.</a:t>
            </a:r>
          </a:p>
          <a:p>
            <a:pPr>
              <a:buClr>
                <a:srgbClr val="92D050"/>
              </a:buClr>
              <a:buFont typeface="Arial" pitchFamily="34" charset="0"/>
              <a:buChar char="•"/>
            </a:pPr>
            <a:r>
              <a:rPr lang="en-US" sz="1800" dirty="0" smtClean="0"/>
              <a:t>Contrast ratio between foreground and background color should be sufficient.</a:t>
            </a:r>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Font typeface="Arial" pitchFamily="34" charset="0"/>
              <a:buChar char="•"/>
            </a:pPr>
            <a:endParaRPr lang="en-US" sz="1800" dirty="0" smtClean="0"/>
          </a:p>
          <a:p>
            <a:pPr>
              <a:buClr>
                <a:srgbClr val="92D050"/>
              </a:buClr>
              <a:buFont typeface="Arial" pitchFamily="34" charset="0"/>
              <a:buChar char="•"/>
            </a:pPr>
            <a:r>
              <a:rPr lang="en-US" sz="1800" dirty="0" smtClean="0"/>
              <a:t>Font &lt;= 14 pt - Minimum Contrast Ratio &gt;= 4.5:1</a:t>
            </a:r>
          </a:p>
          <a:p>
            <a:pPr>
              <a:buClr>
                <a:srgbClr val="92D050"/>
              </a:buClr>
              <a:buFont typeface="Arial" pitchFamily="34" charset="0"/>
              <a:buChar char="•"/>
            </a:pPr>
            <a:r>
              <a:rPr lang="en-US" sz="1800" dirty="0" smtClean="0"/>
              <a:t>Font </a:t>
            </a:r>
            <a:r>
              <a:rPr lang="en-US" sz="1800" b="1" dirty="0" smtClean="0"/>
              <a:t>&gt;= 14 bold </a:t>
            </a:r>
            <a:r>
              <a:rPr lang="en-US" sz="1800" dirty="0" smtClean="0"/>
              <a:t>OR </a:t>
            </a:r>
            <a:r>
              <a:rPr lang="en-US" sz="1800" b="1" dirty="0" smtClean="0"/>
              <a:t>18 </a:t>
            </a:r>
            <a:r>
              <a:rPr lang="en-US" sz="1800" dirty="0" smtClean="0"/>
              <a:t>-</a:t>
            </a:r>
            <a:r>
              <a:rPr lang="en-US" sz="1800" b="1" dirty="0" smtClean="0"/>
              <a:t> </a:t>
            </a:r>
            <a:r>
              <a:rPr lang="en-US" sz="1800" dirty="0" smtClean="0"/>
              <a:t>Minimum Contrast Ratio &gt;= 3.0:1</a:t>
            </a:r>
          </a:p>
          <a:p>
            <a:pPr>
              <a:buFont typeface="Arial" pitchFamily="34" charset="0"/>
              <a:buChar char="•"/>
            </a:pPr>
            <a:endParaRPr lang="en-US" sz="1800" dirty="0" smtClean="0"/>
          </a:p>
          <a:p>
            <a:pPr>
              <a:buFont typeface="Arial" pitchFamily="34" charset="0"/>
              <a:buChar char="•"/>
            </a:pPr>
            <a:endParaRPr lang="en-US" sz="1800" b="1" dirty="0"/>
          </a:p>
        </p:txBody>
      </p:sp>
      <p:sp>
        <p:nvSpPr>
          <p:cNvPr id="2" name="Title 1"/>
          <p:cNvSpPr>
            <a:spLocks noGrp="1"/>
          </p:cNvSpPr>
          <p:nvPr>
            <p:ph type="title"/>
          </p:nvPr>
        </p:nvSpPr>
        <p:spPr/>
        <p:txBody>
          <a:bodyPr/>
          <a:lstStyle/>
          <a:p>
            <a:r>
              <a:rPr lang="en-US" dirty="0" smtClean="0"/>
              <a:t>Colors</a:t>
            </a:r>
            <a:endParaRPr lang="en-US" dirty="0"/>
          </a:p>
        </p:txBody>
      </p:sp>
      <p:sp>
        <p:nvSpPr>
          <p:cNvPr id="5" name="Rectangle 4"/>
          <p:cNvSpPr/>
          <p:nvPr/>
        </p:nvSpPr>
        <p:spPr bwMode="auto">
          <a:xfrm>
            <a:off x="533400" y="1943100"/>
            <a:ext cx="3429000" cy="19050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accent2">
                    <a:lumMod val="40000"/>
                    <a:lumOff val="60000"/>
                  </a:schemeClr>
                </a:solidFill>
                <a:effectLst/>
                <a:latin typeface="Calibri" pitchFamily="34" charset="0"/>
                <a:ea typeface="ＭＳ Ｐゴシック" pitchFamily="-12" charset="-128"/>
                <a:cs typeface="ＭＳ Ｐゴシック" pitchFamily="-12" charset="-128"/>
              </a:rPr>
              <a:t>The color contrast of the background and the foreground is not</a:t>
            </a:r>
            <a:r>
              <a:rPr kumimoji="0" lang="en-US" sz="2400" b="1" i="0" u="none" strike="noStrike" cap="none" normalizeH="0" dirty="0" smtClean="0">
                <a:ln>
                  <a:noFill/>
                </a:ln>
                <a:solidFill>
                  <a:schemeClr val="accent2">
                    <a:lumMod val="40000"/>
                    <a:lumOff val="60000"/>
                  </a:schemeClr>
                </a:solidFill>
                <a:effectLst/>
                <a:latin typeface="Calibri" pitchFamily="34" charset="0"/>
                <a:ea typeface="ＭＳ Ｐゴシック" pitchFamily="-12" charset="-128"/>
                <a:cs typeface="ＭＳ Ｐゴシック" pitchFamily="-12" charset="-128"/>
              </a:rPr>
              <a:t> sufficient.</a:t>
            </a:r>
            <a:endParaRPr kumimoji="0" lang="en-US" sz="2400" b="1" i="0" u="none" strike="noStrike" cap="none" normalizeH="0" baseline="0" dirty="0">
              <a:ln>
                <a:noFill/>
              </a:ln>
              <a:solidFill>
                <a:schemeClr val="accent2">
                  <a:lumMod val="40000"/>
                  <a:lumOff val="60000"/>
                </a:schemeClr>
              </a:solidFill>
              <a:effectLst/>
              <a:latin typeface="Calibri" pitchFamily="34" charset="0"/>
              <a:ea typeface="ＭＳ Ｐゴシック" pitchFamily="-12" charset="-128"/>
              <a:cs typeface="ＭＳ Ｐゴシック" pitchFamily="-12" charset="-128"/>
            </a:endParaRPr>
          </a:p>
        </p:txBody>
      </p:sp>
      <p:sp>
        <p:nvSpPr>
          <p:cNvPr id="6" name="Rectangle 5"/>
          <p:cNvSpPr/>
          <p:nvPr/>
        </p:nvSpPr>
        <p:spPr bwMode="auto">
          <a:xfrm>
            <a:off x="4495800" y="1943100"/>
            <a:ext cx="3429000" cy="1905000"/>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12" charset="0"/>
                <a:ea typeface="ＭＳ Ｐゴシック" pitchFamily="-12" charset="-128"/>
                <a:cs typeface="ＭＳ Ｐゴシック" pitchFamily="-12" charset="-128"/>
              </a:rPr>
              <a:t>This contrast ratio is better.</a:t>
            </a: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7" name="Picture 4" descr="D:\Accessibility CoE\PoC\US Bank\delete.png"/>
          <p:cNvPicPr>
            <a:picLocks noChangeAspect="1" noChangeArrowheads="1"/>
          </p:cNvPicPr>
          <p:nvPr/>
        </p:nvPicPr>
        <p:blipFill>
          <a:blip r:embed="rId2" cstate="email"/>
          <a:srcRect/>
          <a:stretch>
            <a:fillRect/>
          </a:stretch>
        </p:blipFill>
        <p:spPr bwMode="auto">
          <a:xfrm>
            <a:off x="2057400" y="3657600"/>
            <a:ext cx="327017" cy="311862"/>
          </a:xfrm>
          <a:prstGeom prst="rect">
            <a:avLst/>
          </a:prstGeom>
          <a:noFill/>
        </p:spPr>
      </p:pic>
      <p:pic>
        <p:nvPicPr>
          <p:cNvPr id="8" name="Picture 5" descr="\\ctsinmumuprn\Script\Winchester B Zone - CSP\accept.png"/>
          <p:cNvPicPr>
            <a:picLocks noChangeAspect="1" noChangeArrowheads="1"/>
          </p:cNvPicPr>
          <p:nvPr/>
        </p:nvPicPr>
        <p:blipFill>
          <a:blip r:embed="rId3" cstate="email"/>
          <a:srcRect/>
          <a:stretch>
            <a:fillRect/>
          </a:stretch>
        </p:blipFill>
        <p:spPr bwMode="auto">
          <a:xfrm>
            <a:off x="6096000" y="3657600"/>
            <a:ext cx="313271" cy="304800"/>
          </a:xfrm>
          <a:prstGeom prst="rect">
            <a:avLst/>
          </a:prstGeom>
          <a:noFill/>
        </p:spPr>
      </p:pic>
      <p:sp>
        <p:nvSpPr>
          <p:cNvPr id="9" name="TextBox 8"/>
          <p:cNvSpPr txBox="1"/>
          <p:nvPr/>
        </p:nvSpPr>
        <p:spPr>
          <a:xfrm>
            <a:off x="1262740" y="4120242"/>
            <a:ext cx="1921295" cy="338554"/>
          </a:xfrm>
          <a:prstGeom prst="rect">
            <a:avLst/>
          </a:prstGeom>
          <a:noFill/>
        </p:spPr>
        <p:txBody>
          <a:bodyPr wrap="none" rtlCol="0">
            <a:spAutoFit/>
          </a:bodyPr>
          <a:lstStyle/>
          <a:p>
            <a:r>
              <a:rPr lang="en-US" sz="1600" dirty="0" smtClean="0">
                <a:latin typeface="Calibri" pitchFamily="34" charset="0"/>
              </a:rPr>
              <a:t>Contrast Ratio: 1.2:1</a:t>
            </a:r>
            <a:endParaRPr lang="en-US" sz="1600" dirty="0">
              <a:latin typeface="Calibri" pitchFamily="34" charset="0"/>
            </a:endParaRPr>
          </a:p>
        </p:txBody>
      </p:sp>
      <p:sp>
        <p:nvSpPr>
          <p:cNvPr id="10" name="TextBox 9"/>
          <p:cNvSpPr txBox="1"/>
          <p:nvPr/>
        </p:nvSpPr>
        <p:spPr>
          <a:xfrm>
            <a:off x="5323036" y="4112988"/>
            <a:ext cx="1921295" cy="338554"/>
          </a:xfrm>
          <a:prstGeom prst="rect">
            <a:avLst/>
          </a:prstGeom>
          <a:noFill/>
        </p:spPr>
        <p:txBody>
          <a:bodyPr wrap="none" rtlCol="0">
            <a:spAutoFit/>
          </a:bodyPr>
          <a:lstStyle/>
          <a:p>
            <a:r>
              <a:rPr lang="en-US" sz="1600" dirty="0" smtClean="0">
                <a:latin typeface="Calibri" pitchFamily="34" charset="0"/>
              </a:rPr>
              <a:t>Contrast Ratio: 9.7:1</a:t>
            </a:r>
            <a:endParaRPr lang="en-US" sz="1600" dirty="0">
              <a:latin typeface="Calibri"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41</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dirty="0" smtClean="0"/>
              <a:t>Do not use absolute font sizes, instead use relative font size.</a:t>
            </a:r>
          </a:p>
          <a:p>
            <a:pPr lvl="1"/>
            <a:r>
              <a:rPr lang="en-US" sz="1600" dirty="0" smtClean="0"/>
              <a:t>Avoid using absolute measuring units such as </a:t>
            </a:r>
            <a:r>
              <a:rPr lang="en-US" sz="1600" i="1" dirty="0" err="1" smtClean="0"/>
              <a:t>px</a:t>
            </a:r>
            <a:r>
              <a:rPr lang="en-US" sz="1600" i="1" dirty="0" smtClean="0"/>
              <a:t>,</a:t>
            </a:r>
            <a:r>
              <a:rPr lang="en-US" sz="1600" dirty="0" smtClean="0"/>
              <a:t> use </a:t>
            </a:r>
            <a:r>
              <a:rPr lang="en-US" sz="1600" i="1" dirty="0" err="1" smtClean="0"/>
              <a:t>em</a:t>
            </a:r>
            <a:r>
              <a:rPr lang="en-US" sz="1600" dirty="0" smtClean="0"/>
              <a:t> instead.</a:t>
            </a:r>
          </a:p>
          <a:p>
            <a:pPr lvl="1">
              <a:buNone/>
            </a:pPr>
            <a:endParaRPr lang="en-US" sz="1600" dirty="0" smtClean="0"/>
          </a:p>
          <a:p>
            <a:pPr>
              <a:buClr>
                <a:srgbClr val="92D050"/>
              </a:buClr>
              <a:buFont typeface="Arial" pitchFamily="34" charset="0"/>
              <a:buChar char="•"/>
            </a:pPr>
            <a:r>
              <a:rPr lang="en-US" dirty="0" smtClean="0"/>
              <a:t>The font size along with the background should increase/decrease  proportionately according to user preference. </a:t>
            </a:r>
          </a:p>
          <a:p>
            <a:endParaRPr lang="en-US" dirty="0" smtClean="0"/>
          </a:p>
          <a:p>
            <a:endParaRPr lang="en-US" dirty="0" smtClean="0"/>
          </a:p>
        </p:txBody>
      </p:sp>
      <p:sp>
        <p:nvSpPr>
          <p:cNvPr id="2" name="Title 1"/>
          <p:cNvSpPr>
            <a:spLocks noGrp="1"/>
          </p:cNvSpPr>
          <p:nvPr>
            <p:ph type="title"/>
          </p:nvPr>
        </p:nvSpPr>
        <p:spPr/>
        <p:txBody>
          <a:bodyPr/>
          <a:lstStyle/>
          <a:p>
            <a:r>
              <a:rPr lang="en-US" dirty="0" smtClean="0"/>
              <a:t>Text Resize</a:t>
            </a:r>
            <a:endParaRPr lang="en-US" dirty="0"/>
          </a:p>
        </p:txBody>
      </p:sp>
      <p:sp>
        <p:nvSpPr>
          <p:cNvPr id="5" name="Rectangle 4"/>
          <p:cNvSpPr/>
          <p:nvPr/>
        </p:nvSpPr>
        <p:spPr>
          <a:xfrm>
            <a:off x="431800" y="2425700"/>
            <a:ext cx="8305800" cy="369332"/>
          </a:xfrm>
          <a:prstGeom prst="rect">
            <a:avLst/>
          </a:prstGeom>
        </p:spPr>
        <p:txBody>
          <a:bodyPr wrap="square">
            <a:spAutoFit/>
          </a:bodyPr>
          <a:lstStyle/>
          <a:p>
            <a:pPr>
              <a:buClr>
                <a:srgbClr val="92D050"/>
              </a:buClr>
              <a:buNone/>
            </a:pPr>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3"/>
              </a:rPr>
              <a:t>http://www.familydollar.com/pages/home.aspx</a:t>
            </a:r>
            <a:r>
              <a:rPr lang="en-US" sz="1800" b="0" dirty="0" smtClean="0">
                <a:latin typeface="Calibri" pitchFamily="34" charset="0"/>
                <a:cs typeface="Calibri"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down)">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42</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dirty="0" smtClean="0"/>
              <a:t>Ensure all web elements are available via Keyboard</a:t>
            </a:r>
          </a:p>
          <a:p>
            <a:pPr>
              <a:buClr>
                <a:srgbClr val="92D050"/>
              </a:buClr>
              <a:buFont typeface="Arial" pitchFamily="34" charset="0"/>
              <a:buChar char="•"/>
            </a:pPr>
            <a:r>
              <a:rPr lang="en-US" dirty="0" smtClean="0"/>
              <a:t>Use device independent events</a:t>
            </a:r>
          </a:p>
          <a:p>
            <a:pPr marL="225425" lvl="1" indent="0">
              <a:buClr>
                <a:srgbClr val="92D050"/>
              </a:buClr>
              <a:buNone/>
            </a:pPr>
            <a:endParaRPr lang="en-US" b="1" dirty="0" smtClean="0"/>
          </a:p>
          <a:p>
            <a:pPr marL="225425" lvl="1" indent="0">
              <a:buClr>
                <a:srgbClr val="92D050"/>
              </a:buClr>
              <a:buNone/>
            </a:pPr>
            <a:endParaRPr lang="en-US" b="1" dirty="0" smtClean="0"/>
          </a:p>
          <a:p>
            <a:pPr>
              <a:buNone/>
            </a:pPr>
            <a:endParaRPr lang="en-US" dirty="0" smtClean="0"/>
          </a:p>
        </p:txBody>
      </p:sp>
      <p:sp>
        <p:nvSpPr>
          <p:cNvPr id="2" name="Title 1"/>
          <p:cNvSpPr>
            <a:spLocks noGrp="1"/>
          </p:cNvSpPr>
          <p:nvPr>
            <p:ph type="title"/>
          </p:nvPr>
        </p:nvSpPr>
        <p:spPr/>
        <p:txBody>
          <a:bodyPr/>
          <a:lstStyle/>
          <a:p>
            <a:r>
              <a:rPr lang="en-US" dirty="0" smtClean="0"/>
              <a:t>Keyboard</a:t>
            </a:r>
            <a:endParaRPr lang="en-US" dirty="0"/>
          </a:p>
        </p:txBody>
      </p:sp>
      <p:pic>
        <p:nvPicPr>
          <p:cNvPr id="7" name="Picture 6"/>
          <p:cNvPicPr/>
          <p:nvPr/>
        </p:nvPicPr>
        <p:blipFill>
          <a:blip r:embed="rId3" cstate="email"/>
          <a:srcRect/>
          <a:stretch>
            <a:fillRect/>
          </a:stretch>
        </p:blipFill>
        <p:spPr bwMode="auto">
          <a:xfrm>
            <a:off x="601686" y="2271487"/>
            <a:ext cx="2198914" cy="732971"/>
          </a:xfrm>
          <a:prstGeom prst="rect">
            <a:avLst/>
          </a:prstGeom>
          <a:noFill/>
          <a:ln w="3175">
            <a:solidFill>
              <a:schemeClr val="tx1"/>
            </a:solidFill>
            <a:miter lim="800000"/>
            <a:headEnd/>
            <a:tailEnd/>
          </a:ln>
        </p:spPr>
      </p:pic>
      <p:pic>
        <p:nvPicPr>
          <p:cNvPr id="8" name="Picture 7"/>
          <p:cNvPicPr/>
          <p:nvPr/>
        </p:nvPicPr>
        <p:blipFill>
          <a:blip r:embed="rId4" cstate="email"/>
          <a:srcRect/>
          <a:stretch>
            <a:fillRect/>
          </a:stretch>
        </p:blipFill>
        <p:spPr bwMode="auto">
          <a:xfrm>
            <a:off x="3474390" y="2242453"/>
            <a:ext cx="2187526" cy="765634"/>
          </a:xfrm>
          <a:prstGeom prst="rect">
            <a:avLst/>
          </a:prstGeom>
          <a:noFill/>
          <a:ln w="3175">
            <a:solidFill>
              <a:schemeClr val="tx1"/>
            </a:solidFill>
            <a:miter lim="800000"/>
            <a:headEnd/>
            <a:tailEnd/>
          </a:ln>
        </p:spPr>
      </p:pic>
      <p:pic>
        <p:nvPicPr>
          <p:cNvPr id="9" name="Picture 8"/>
          <p:cNvPicPr/>
          <p:nvPr/>
        </p:nvPicPr>
        <p:blipFill>
          <a:blip r:embed="rId5" cstate="email">
            <a:extLst>
              <a:ext uri="{28A0092B-C50C-407E-A947-70E740481C1C}">
                <a14:useLocalDpi xmlns:a14="http://schemas.microsoft.com/office/drawing/2010/main"/>
              </a:ext>
            </a:extLst>
          </a:blip>
          <a:srcRect/>
          <a:stretch>
            <a:fillRect/>
          </a:stretch>
        </p:blipFill>
        <p:spPr bwMode="auto">
          <a:xfrm>
            <a:off x="821870" y="3782788"/>
            <a:ext cx="4796971" cy="2302546"/>
          </a:xfrm>
          <a:prstGeom prst="rect">
            <a:avLst/>
          </a:prstGeom>
          <a:noFill/>
          <a:ln w="3175">
            <a:solidFill>
              <a:schemeClr val="tx1"/>
            </a:solidFill>
            <a:miter lim="800000"/>
            <a:headEnd/>
            <a:tailEnd/>
          </a:ln>
        </p:spPr>
      </p:pic>
      <p:sp>
        <p:nvSpPr>
          <p:cNvPr id="10" name="Rectangle 9"/>
          <p:cNvSpPr/>
          <p:nvPr/>
        </p:nvSpPr>
        <p:spPr>
          <a:xfrm>
            <a:off x="469900" y="1535063"/>
            <a:ext cx="8572500" cy="369332"/>
          </a:xfrm>
          <a:prstGeom prst="rect">
            <a:avLst/>
          </a:prstGeom>
        </p:spPr>
        <p:txBody>
          <a:bodyPr wrap="square">
            <a:spAutoFit/>
          </a:bodyPr>
          <a:lstStyle/>
          <a:p>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6"/>
              </a:rPr>
              <a:t>http://www.familydollar.com/pages/home.aspx</a:t>
            </a:r>
            <a:r>
              <a:rPr lang="en-US" sz="1800" b="0" dirty="0" smtClean="0">
                <a:latin typeface="Calibri" pitchFamily="34" charset="0"/>
                <a:cs typeface="Calibri" pitchFamily="34" charset="0"/>
              </a:rPr>
              <a:t> </a:t>
            </a:r>
            <a:endParaRPr lang="en-US" sz="1800" b="0" dirty="0">
              <a:latin typeface="Calibri" pitchFamily="34" charset="0"/>
              <a:cs typeface="Calibri" pitchFamily="34" charset="0"/>
            </a:endParaRPr>
          </a:p>
        </p:txBody>
      </p:sp>
      <p:sp>
        <p:nvSpPr>
          <p:cNvPr id="11" name="Rectangle 10"/>
          <p:cNvSpPr/>
          <p:nvPr/>
        </p:nvSpPr>
        <p:spPr>
          <a:xfrm>
            <a:off x="647700" y="3165902"/>
            <a:ext cx="8280400" cy="400110"/>
          </a:xfrm>
          <a:prstGeom prst="rect">
            <a:avLst/>
          </a:prstGeom>
        </p:spPr>
        <p:txBody>
          <a:bodyPr wrap="square">
            <a:spAutoFit/>
          </a:bodyPr>
          <a:lstStyle/>
          <a:p>
            <a:pPr>
              <a:buClr>
                <a:srgbClr val="92D050"/>
              </a:buClr>
              <a:buFont typeface="Arial" pitchFamily="34" charset="0"/>
              <a:buChar char="•"/>
            </a:pPr>
            <a:r>
              <a:rPr lang="en-US" sz="2000" b="0" dirty="0" smtClean="0">
                <a:latin typeface="Calibri" pitchFamily="34" charset="0"/>
                <a:ea typeface="+mn-ea"/>
                <a:cs typeface="Calibri" pitchFamily="34" charset="0"/>
              </a:rPr>
              <a:t> Keyboard focus should be clearly </a:t>
            </a:r>
            <a:r>
              <a:rPr lang="en-US" sz="1800" b="0" dirty="0" smtClean="0">
                <a:latin typeface="Calibri" pitchFamily="34" charset="0"/>
                <a:cs typeface="Calibri" pitchFamily="34" charset="0"/>
              </a:rPr>
              <a:t>visible</a:t>
            </a:r>
          </a:p>
        </p:txBody>
      </p:sp>
      <p:sp>
        <p:nvSpPr>
          <p:cNvPr id="12" name="Rectangle 11"/>
          <p:cNvSpPr/>
          <p:nvPr/>
        </p:nvSpPr>
        <p:spPr>
          <a:xfrm>
            <a:off x="236850" y="1894870"/>
            <a:ext cx="6128324" cy="369332"/>
          </a:xfrm>
          <a:prstGeom prst="rect">
            <a:avLst/>
          </a:prstGeom>
        </p:spPr>
        <p:txBody>
          <a:bodyPr wrap="square">
            <a:spAutoFit/>
          </a:bodyPr>
          <a:lstStyle/>
          <a:p>
            <a:pPr marL="225425" lvl="1" indent="0">
              <a:buClr>
                <a:srgbClr val="92D050"/>
              </a:buClr>
              <a:buNone/>
            </a:pPr>
            <a:r>
              <a:rPr lang="en-US" sz="1800" dirty="0" err="1" smtClean="0">
                <a:latin typeface="Calibri" pitchFamily="34" charset="0"/>
                <a:cs typeface="Calibri" pitchFamily="34" charset="0"/>
              </a:rPr>
              <a:t>OnMouseOver</a:t>
            </a:r>
            <a:r>
              <a:rPr lang="en-US" sz="1800" dirty="0" smtClean="0">
                <a:latin typeface="Calibri" pitchFamily="34" charset="0"/>
                <a:cs typeface="Calibri" pitchFamily="34" charset="0"/>
              </a:rPr>
              <a:t> / </a:t>
            </a:r>
            <a:r>
              <a:rPr lang="en-US" sz="1800" dirty="0" err="1" smtClean="0">
                <a:latin typeface="Calibri" pitchFamily="34" charset="0"/>
                <a:cs typeface="Calibri" pitchFamily="34" charset="0"/>
              </a:rPr>
              <a:t>Onfocus</a:t>
            </a:r>
            <a:r>
              <a:rPr lang="en-US" sz="1800" dirty="0" smtClean="0">
                <a:latin typeface="Calibri" pitchFamily="34" charset="0"/>
                <a:cs typeface="Calibri" pitchFamily="34" charset="0"/>
              </a:rPr>
              <a:t>	       </a:t>
            </a:r>
            <a:r>
              <a:rPr lang="en-US" sz="1800" dirty="0" err="1" smtClean="0">
                <a:latin typeface="Calibri" pitchFamily="34" charset="0"/>
                <a:cs typeface="Calibri" pitchFamily="34" charset="0"/>
              </a:rPr>
              <a:t>OnBlur</a:t>
            </a:r>
            <a:r>
              <a:rPr lang="en-US" sz="1800" dirty="0" smtClean="0">
                <a:latin typeface="Calibri" pitchFamily="34" charset="0"/>
                <a:cs typeface="Calibri" pitchFamily="34" charset="0"/>
              </a:rPr>
              <a:t>  / </a:t>
            </a:r>
            <a:r>
              <a:rPr lang="en-US" sz="1800" dirty="0" err="1" smtClean="0">
                <a:latin typeface="Calibri" pitchFamily="34" charset="0"/>
                <a:cs typeface="Calibri" pitchFamily="34" charset="0"/>
              </a:rPr>
              <a:t>OnMouseOut</a:t>
            </a:r>
            <a:endParaRPr lang="en-US" sz="1800" dirty="0" smtClean="0">
              <a:latin typeface="Calibri" pitchFamily="34" charset="0"/>
              <a:cs typeface="Calibri" pitchFamily="34" charset="0"/>
            </a:endParaRP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32341" y="2215902"/>
            <a:ext cx="2915057" cy="4001059"/>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43</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dirty="0" smtClean="0"/>
              <a:t>Provide mechanism to pause/stop automatically moving or scrolling content .</a:t>
            </a:r>
          </a:p>
          <a:p>
            <a:pPr>
              <a:buClr>
                <a:srgbClr val="92D050"/>
              </a:buClr>
            </a:pPr>
            <a:endParaRPr lang="en-US" dirty="0" smtClean="0"/>
          </a:p>
          <a:p>
            <a:pPr>
              <a:buClr>
                <a:srgbClr val="92D050"/>
              </a:buClr>
            </a:pPr>
            <a:endParaRPr lang="en-US" dirty="0" smtClean="0"/>
          </a:p>
          <a:p>
            <a:pPr>
              <a:buClr>
                <a:srgbClr val="92D050"/>
              </a:buClr>
            </a:pPr>
            <a:endParaRPr lang="en-US" dirty="0" smtClean="0"/>
          </a:p>
          <a:p>
            <a:pPr>
              <a:buClr>
                <a:srgbClr val="92D050"/>
              </a:buClr>
            </a:pPr>
            <a:endParaRPr lang="en-US" dirty="0" smtClean="0"/>
          </a:p>
          <a:p>
            <a:pPr>
              <a:buClr>
                <a:srgbClr val="92D050"/>
              </a:buClr>
              <a:buFont typeface="Arial" pitchFamily="34" charset="0"/>
              <a:buChar char="•"/>
            </a:pPr>
            <a:r>
              <a:rPr lang="en-US" dirty="0" smtClean="0"/>
              <a:t>If an application has a time limit, then user should be given an option to turn off, adjust or extend the time limit.</a:t>
            </a:r>
          </a:p>
          <a:p>
            <a:pPr>
              <a:buClr>
                <a:srgbClr val="92D050"/>
              </a:buClr>
            </a:pPr>
            <a:endParaRPr lang="en-US" dirty="0" smtClean="0"/>
          </a:p>
          <a:p>
            <a:pPr>
              <a:buClr>
                <a:srgbClr val="92D050"/>
              </a:buClr>
              <a:buFont typeface="Arial" pitchFamily="34" charset="0"/>
              <a:buChar char="•"/>
            </a:pPr>
            <a:r>
              <a:rPr lang="en-US" dirty="0" smtClean="0"/>
              <a:t>Mechanism needs to be provide to stop/pause automatically playing audio.</a:t>
            </a:r>
          </a:p>
          <a:p>
            <a:pPr>
              <a:buNone/>
            </a:pPr>
            <a:r>
              <a:rPr lang="en-US" dirty="0" smtClean="0"/>
              <a:t>   </a:t>
            </a:r>
          </a:p>
          <a:p>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Time limit</a:t>
            </a:r>
            <a:endParaRPr lang="en-US" dirty="0"/>
          </a:p>
        </p:txBody>
      </p:sp>
      <p:pic>
        <p:nvPicPr>
          <p:cNvPr id="5" name="Picture 4" descr="scroller.png"/>
          <p:cNvPicPr>
            <a:picLocks noChangeAspect="1"/>
          </p:cNvPicPr>
          <p:nvPr/>
        </p:nvPicPr>
        <p:blipFill>
          <a:blip r:embed="rId2" cstate="email"/>
          <a:stretch>
            <a:fillRect/>
          </a:stretch>
        </p:blipFill>
        <p:spPr>
          <a:xfrm>
            <a:off x="558800" y="1524000"/>
            <a:ext cx="8356600" cy="87047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44</a:t>
            </a:fld>
            <a:endParaRPr lang="en-US"/>
          </a:p>
        </p:txBody>
      </p:sp>
      <p:sp>
        <p:nvSpPr>
          <p:cNvPr id="4" name="Text Placeholder 3"/>
          <p:cNvSpPr>
            <a:spLocks noGrp="1"/>
          </p:cNvSpPr>
          <p:nvPr>
            <p:ph sz="quarter" idx="12"/>
          </p:nvPr>
        </p:nvSpPr>
        <p:spPr/>
        <p:txBody>
          <a:bodyPr>
            <a:noAutofit/>
          </a:bodyPr>
          <a:lstStyle/>
          <a:p>
            <a:pPr>
              <a:buClr>
                <a:srgbClr val="92D050"/>
              </a:buClr>
              <a:buNone/>
            </a:pPr>
            <a:r>
              <a:rPr lang="en-US" dirty="0" smtClean="0"/>
              <a:t>  Example: </a:t>
            </a:r>
            <a:r>
              <a:rPr lang="en-US" u="sng" dirty="0">
                <a:hlinkClick r:id="rId3"/>
              </a:rPr>
              <a:t>http://</a:t>
            </a:r>
            <a:r>
              <a:rPr lang="en-US" u="sng" dirty="0" smtClean="0">
                <a:hlinkClick r:id="rId3"/>
              </a:rPr>
              <a:t>www.icicipruamc.com/Homepage.aspx</a:t>
            </a:r>
            <a:r>
              <a:rPr lang="en-US" u="sng" dirty="0" smtClean="0"/>
              <a:t> </a:t>
            </a: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Auto Update</a:t>
            </a:r>
            <a:endParaRPr lang="en-US" dirty="0"/>
          </a:p>
        </p:txBody>
      </p:sp>
      <p:pic>
        <p:nvPicPr>
          <p:cNvPr id="37890" name="Picture 2"/>
          <p:cNvPicPr>
            <a:picLocks noChangeAspect="1" noChangeArrowheads="1"/>
          </p:cNvPicPr>
          <p:nvPr/>
        </p:nvPicPr>
        <p:blipFill>
          <a:blip r:embed="rId4" cstate="email"/>
          <a:srcRect/>
          <a:stretch>
            <a:fillRect/>
          </a:stretch>
        </p:blipFill>
        <p:spPr bwMode="auto">
          <a:xfrm>
            <a:off x="501650" y="1778000"/>
            <a:ext cx="7258050" cy="647700"/>
          </a:xfrm>
          <a:prstGeom prst="rect">
            <a:avLst/>
          </a:prstGeom>
          <a:noFill/>
          <a:ln w="3175">
            <a:solidFill>
              <a:schemeClr val="tx1"/>
            </a:solidFill>
            <a:miter lim="800000"/>
            <a:headEnd/>
            <a:tailEnd/>
          </a:ln>
        </p:spPr>
      </p:pic>
      <p:cxnSp>
        <p:nvCxnSpPr>
          <p:cNvPr id="8" name="Straight Arrow Connector 7"/>
          <p:cNvCxnSpPr/>
          <p:nvPr/>
        </p:nvCxnSpPr>
        <p:spPr bwMode="auto">
          <a:xfrm rot="5400000">
            <a:off x="6590506" y="2399506"/>
            <a:ext cx="533400" cy="1588"/>
          </a:xfrm>
          <a:prstGeom prst="straightConnector1">
            <a:avLst/>
          </a:prstGeom>
          <a:solidFill>
            <a:schemeClr val="accent1"/>
          </a:solidFill>
          <a:ln w="15875" cap="flat" cmpd="sng" algn="ctr">
            <a:solidFill>
              <a:srgbClr val="FF0000"/>
            </a:solidFill>
            <a:prstDash val="solid"/>
            <a:round/>
            <a:headEnd type="none" w="med" len="med"/>
            <a:tailEnd type="arrow"/>
          </a:ln>
          <a:effectLst/>
        </p:spPr>
      </p:cxnSp>
      <p:sp>
        <p:nvSpPr>
          <p:cNvPr id="13" name="TextBox 12"/>
          <p:cNvSpPr txBox="1"/>
          <p:nvPr/>
        </p:nvSpPr>
        <p:spPr>
          <a:xfrm>
            <a:off x="495300" y="2933701"/>
            <a:ext cx="7886700" cy="769441"/>
          </a:xfrm>
          <a:prstGeom prst="rect">
            <a:avLst/>
          </a:prstGeom>
          <a:noFill/>
        </p:spPr>
        <p:txBody>
          <a:bodyPr wrap="square" rtlCol="0">
            <a:spAutoFit/>
          </a:bodyPr>
          <a:lstStyle/>
          <a:p>
            <a:pPr marL="225425" lvl="0" indent="-225425" eaLnBrk="0" hangingPunct="0">
              <a:spcBef>
                <a:spcPct val="20000"/>
              </a:spcBef>
              <a:buClr>
                <a:srgbClr val="92D050"/>
              </a:buClr>
              <a:buFont typeface="Arial" pitchFamily="34" charset="0"/>
              <a:buChar char="•"/>
            </a:pPr>
            <a:r>
              <a:rPr lang="en-US" sz="2000" b="0" kern="0" dirty="0" smtClean="0">
                <a:solidFill>
                  <a:prstClr val="black"/>
                </a:solidFill>
                <a:latin typeface="Calibri" pitchFamily="34" charset="0"/>
                <a:ea typeface="+mn-ea"/>
                <a:cs typeface="Calibri" pitchFamily="34" charset="0"/>
              </a:rPr>
              <a:t>Best Practice	</a:t>
            </a:r>
          </a:p>
          <a:p>
            <a:endParaRPr lang="en-US" dirty="0"/>
          </a:p>
        </p:txBody>
      </p:sp>
      <p:pic>
        <p:nvPicPr>
          <p:cNvPr id="15" name="Picture 2"/>
          <p:cNvPicPr>
            <a:picLocks noChangeAspect="1" noChangeArrowheads="1"/>
          </p:cNvPicPr>
          <p:nvPr/>
        </p:nvPicPr>
        <p:blipFill>
          <a:blip r:embed="rId5" cstate="email"/>
          <a:srcRect/>
          <a:stretch>
            <a:fillRect/>
          </a:stretch>
        </p:blipFill>
        <p:spPr bwMode="auto">
          <a:xfrm>
            <a:off x="500063" y="3568700"/>
            <a:ext cx="7762875" cy="685800"/>
          </a:xfrm>
          <a:prstGeom prst="rect">
            <a:avLst/>
          </a:prstGeom>
          <a:noFill/>
          <a:ln w="9525">
            <a:noFill/>
            <a:miter lim="800000"/>
            <a:headEnd/>
            <a:tailEnd/>
          </a:ln>
        </p:spPr>
      </p:pic>
      <p:cxnSp>
        <p:nvCxnSpPr>
          <p:cNvPr id="16" name="Straight Arrow Connector 15"/>
          <p:cNvCxnSpPr/>
          <p:nvPr/>
        </p:nvCxnSpPr>
        <p:spPr bwMode="auto">
          <a:xfrm rot="10800000">
            <a:off x="8039100" y="3871911"/>
            <a:ext cx="546100" cy="1588"/>
          </a:xfrm>
          <a:prstGeom prst="straightConnector1">
            <a:avLst/>
          </a:prstGeom>
          <a:solidFill>
            <a:schemeClr val="accent1"/>
          </a:solidFill>
          <a:ln w="15875" cap="flat" cmpd="sng" algn="ctr">
            <a:solidFill>
              <a:srgbClr val="FF0000"/>
            </a:solidFill>
            <a:prstDash val="solid"/>
            <a:round/>
            <a:headEnd type="none" w="med" len="med"/>
            <a:tailEnd type="arrow"/>
          </a:ln>
          <a:effectLst/>
        </p:spPr>
      </p:cxnSp>
      <p:sp>
        <p:nvSpPr>
          <p:cNvPr id="17" name="Rectangle 16"/>
          <p:cNvSpPr/>
          <p:nvPr/>
        </p:nvSpPr>
        <p:spPr>
          <a:xfrm>
            <a:off x="482600" y="4479836"/>
            <a:ext cx="8280400" cy="400110"/>
          </a:xfrm>
          <a:prstGeom prst="rect">
            <a:avLst/>
          </a:prstGeom>
        </p:spPr>
        <p:txBody>
          <a:bodyPr wrap="square">
            <a:spAutoFit/>
          </a:bodyPr>
          <a:lstStyle/>
          <a:p>
            <a:pPr>
              <a:buClr>
                <a:srgbClr val="92D050"/>
              </a:buClr>
              <a:buFont typeface="Arial" pitchFamily="34" charset="0"/>
              <a:buChar char="•"/>
            </a:pPr>
            <a:r>
              <a:rPr lang="en-US" sz="2000" b="0" kern="0" dirty="0" smtClean="0">
                <a:solidFill>
                  <a:prstClr val="black"/>
                </a:solidFill>
                <a:latin typeface="Calibri" pitchFamily="34" charset="0"/>
                <a:ea typeface="+mn-ea"/>
                <a:cs typeface="Calibri" pitchFamily="34" charset="0"/>
              </a:rPr>
              <a:t>  Inform the user in advance before updating the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45</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dirty="0" smtClean="0"/>
              <a:t>Similar order of navigation</a:t>
            </a:r>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r>
              <a:rPr lang="en-US" dirty="0" smtClean="0"/>
              <a:t>Similar labels/identification mechanism of repeated elements 	</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Consistent Navigation</a:t>
            </a:r>
            <a:endParaRPr lang="en-US" dirty="0"/>
          </a:p>
        </p:txBody>
      </p:sp>
      <p:pic>
        <p:nvPicPr>
          <p:cNvPr id="9" name="Picture 8"/>
          <p:cNvPicPr/>
          <p:nvPr/>
        </p:nvPicPr>
        <p:blipFill>
          <a:blip r:embed="rId2" cstate="email">
            <a:extLst>
              <a:ext uri="{28A0092B-C50C-407E-A947-70E740481C1C}">
                <a14:useLocalDpi xmlns:a14="http://schemas.microsoft.com/office/drawing/2010/main"/>
              </a:ext>
            </a:extLst>
          </a:blip>
          <a:srcRect l="-1695" t="-7093" r="-1228" b="-6800"/>
          <a:stretch>
            <a:fillRect/>
          </a:stretch>
        </p:blipFill>
        <p:spPr bwMode="auto">
          <a:xfrm>
            <a:off x="584200" y="1447800"/>
            <a:ext cx="3810000" cy="1371600"/>
          </a:xfrm>
          <a:prstGeom prst="rect">
            <a:avLst/>
          </a:prstGeom>
          <a:noFill/>
          <a:ln w="3175">
            <a:solidFill>
              <a:schemeClr val="tx1"/>
            </a:solidFill>
            <a:miter lim="800000"/>
            <a:headEnd/>
            <a:tailEnd/>
          </a:ln>
        </p:spPr>
      </p:pic>
      <p:pic>
        <p:nvPicPr>
          <p:cNvPr id="10" name="Picture 9"/>
          <p:cNvPicPr/>
          <p:nvPr/>
        </p:nvPicPr>
        <p:blipFill>
          <a:blip r:embed="rId3" cstate="email">
            <a:extLst>
              <a:ext uri="{28A0092B-C50C-407E-A947-70E740481C1C}">
                <a14:useLocalDpi xmlns:a14="http://schemas.microsoft.com/office/drawing/2010/main"/>
              </a:ext>
            </a:extLst>
          </a:blip>
          <a:srcRect t="-3842"/>
          <a:stretch>
            <a:fillRect/>
          </a:stretch>
        </p:blipFill>
        <p:spPr bwMode="auto">
          <a:xfrm>
            <a:off x="4699000" y="1447799"/>
            <a:ext cx="4038600" cy="1371600"/>
          </a:xfrm>
          <a:prstGeom prst="rect">
            <a:avLst/>
          </a:prstGeom>
          <a:noFill/>
          <a:ln w="3175">
            <a:solidFill>
              <a:schemeClr val="tx1"/>
            </a:solidFill>
            <a:miter lim="800000"/>
            <a:headEnd/>
            <a:tailEnd/>
          </a:ln>
        </p:spPr>
      </p:pic>
      <p:pic>
        <p:nvPicPr>
          <p:cNvPr id="12" name="Picture 11"/>
          <p:cNvPicPr/>
          <p:nvPr/>
        </p:nvPicPr>
        <p:blipFill>
          <a:blip r:embed="rId4" cstate="email"/>
          <a:srcRect/>
          <a:stretch>
            <a:fillRect/>
          </a:stretch>
        </p:blipFill>
        <p:spPr bwMode="auto">
          <a:xfrm>
            <a:off x="609600" y="3695700"/>
            <a:ext cx="5407025" cy="1719580"/>
          </a:xfrm>
          <a:prstGeom prst="rect">
            <a:avLst/>
          </a:prstGeom>
          <a:noFill/>
          <a:ln w="3175">
            <a:solidFill>
              <a:schemeClr val="tx1"/>
            </a:solidFill>
            <a:miter lim="800000"/>
            <a:headEnd/>
            <a:tailEnd/>
          </a:ln>
        </p:spPr>
      </p:pic>
      <p:cxnSp>
        <p:nvCxnSpPr>
          <p:cNvPr id="15" name="Straight Arrow Connector 14"/>
          <p:cNvCxnSpPr/>
          <p:nvPr/>
        </p:nvCxnSpPr>
        <p:spPr bwMode="auto">
          <a:xfrm flipH="1">
            <a:off x="3200400" y="3324228"/>
            <a:ext cx="3" cy="1133472"/>
          </a:xfrm>
          <a:prstGeom prst="straightConnector1">
            <a:avLst/>
          </a:prstGeom>
          <a:solidFill>
            <a:schemeClr val="accent1"/>
          </a:solidFill>
          <a:ln w="15875"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46</a:t>
            </a:fld>
            <a:endParaRPr lang="en-US"/>
          </a:p>
        </p:txBody>
      </p:sp>
      <p:sp>
        <p:nvSpPr>
          <p:cNvPr id="2" name="Title 1"/>
          <p:cNvSpPr>
            <a:spLocks noGrp="1"/>
          </p:cNvSpPr>
          <p:nvPr>
            <p:ph type="title"/>
          </p:nvPr>
        </p:nvSpPr>
        <p:spPr/>
        <p:txBody>
          <a:bodyPr/>
          <a:lstStyle/>
          <a:p>
            <a:r>
              <a:rPr lang="en-US" dirty="0" smtClean="0"/>
              <a:t>Page Titles</a:t>
            </a:r>
            <a:endParaRPr lang="en-US" dirty="0"/>
          </a:p>
        </p:txBody>
      </p:sp>
      <p:cxnSp>
        <p:nvCxnSpPr>
          <p:cNvPr id="15" name="Straight Arrow Connector 14"/>
          <p:cNvCxnSpPr/>
          <p:nvPr/>
        </p:nvCxnSpPr>
        <p:spPr bwMode="auto">
          <a:xfrm rot="16200000" flipH="1">
            <a:off x="2743200" y="4000499"/>
            <a:ext cx="914400" cy="1"/>
          </a:xfrm>
          <a:prstGeom prst="straightConnector1">
            <a:avLst/>
          </a:prstGeom>
          <a:solidFill>
            <a:schemeClr val="accent1"/>
          </a:solidFill>
          <a:ln w="15875" cap="flat" cmpd="sng" algn="ctr">
            <a:solidFill>
              <a:srgbClr val="FF0000"/>
            </a:solidFill>
            <a:prstDash val="solid"/>
            <a:round/>
            <a:headEnd type="none" w="med" len="med"/>
            <a:tailEnd type="arrow"/>
          </a:ln>
          <a:effectLst/>
        </p:spPr>
      </p:cxnSp>
      <p:sp>
        <p:nvSpPr>
          <p:cNvPr id="5" name="Content Placeholder 4"/>
          <p:cNvSpPr>
            <a:spLocks noGrp="1"/>
          </p:cNvSpPr>
          <p:nvPr>
            <p:ph sz="quarter" idx="12"/>
          </p:nvPr>
        </p:nvSpPr>
        <p:spPr/>
        <p:txBody>
          <a:bodyPr/>
          <a:lstStyle/>
          <a:p>
            <a:endParaRPr lang="en-US" dirty="0"/>
          </a:p>
        </p:txBody>
      </p:sp>
      <p:grpSp>
        <p:nvGrpSpPr>
          <p:cNvPr id="11" name="Group 26"/>
          <p:cNvGrpSpPr/>
          <p:nvPr/>
        </p:nvGrpSpPr>
        <p:grpSpPr>
          <a:xfrm>
            <a:off x="5037962" y="3502067"/>
            <a:ext cx="3986767" cy="1521218"/>
            <a:chOff x="5502275" y="1817521"/>
            <a:chExt cx="4103425" cy="1609250"/>
          </a:xfrm>
        </p:grpSpPr>
        <p:sp>
          <p:nvSpPr>
            <p:cNvPr id="13" name="TextBox 12"/>
            <p:cNvSpPr txBox="1"/>
            <p:nvPr/>
          </p:nvSpPr>
          <p:spPr>
            <a:xfrm>
              <a:off x="5657850" y="1957530"/>
              <a:ext cx="3909749" cy="1423491"/>
            </a:xfrm>
            <a:prstGeom prst="rect">
              <a:avLst/>
            </a:prstGeom>
            <a:noFill/>
          </p:spPr>
          <p:txBody>
            <a:bodyPr wrap="square" rtlCol="0">
              <a:spAutoFit/>
            </a:bodyPr>
            <a:lstStyle/>
            <a:p>
              <a:r>
                <a:rPr lang="en-US" sz="1200" dirty="0" smtClean="0">
                  <a:latin typeface="Calibri" pitchFamily="34" charset="0"/>
                  <a:cs typeface="Calibri" pitchFamily="34" charset="0"/>
                </a:rPr>
                <a:t>Ensure that title of all the pages are descriptive enough to inform the purpose of the page.</a:t>
              </a:r>
            </a:p>
            <a:p>
              <a:endParaRPr lang="en-US" sz="1200" dirty="0" smtClean="0">
                <a:latin typeface="Calibri" pitchFamily="34" charset="0"/>
                <a:cs typeface="Calibri" pitchFamily="34" charset="0"/>
              </a:endParaRPr>
            </a:p>
            <a:p>
              <a:r>
                <a:rPr lang="en-US" sz="1200" dirty="0" smtClean="0">
                  <a:latin typeface="Calibri" pitchFamily="34" charset="0"/>
                  <a:cs typeface="Calibri" pitchFamily="34" charset="0"/>
                </a:rPr>
                <a:t>Eg:  The page title of the home page could be “</a:t>
              </a:r>
              <a:r>
                <a:rPr lang="en-US" sz="1200" dirty="0" smtClean="0">
                  <a:latin typeface="Calibri" pitchFamily="34" charset="0"/>
                </a:rPr>
                <a:t>Family Dollar – Chain of Discount Stores–Quality Products–Low Prices | Home</a:t>
              </a:r>
              <a:r>
                <a:rPr lang="en-US" sz="1200" dirty="0" smtClean="0">
                  <a:latin typeface="Calibri" pitchFamily="34" charset="0"/>
                  <a:cs typeface="Calibri" pitchFamily="34" charset="0"/>
                </a:rPr>
                <a:t>. User will understand that they are on the home page by reading this title.</a:t>
              </a:r>
            </a:p>
          </p:txBody>
        </p:sp>
        <p:sp>
          <p:nvSpPr>
            <p:cNvPr id="14" name="Rectangle 13"/>
            <p:cNvSpPr/>
            <p:nvPr/>
          </p:nvSpPr>
          <p:spPr>
            <a:xfrm>
              <a:off x="5589620" y="1928922"/>
              <a:ext cx="4016080" cy="1497849"/>
            </a:xfrm>
            <a:prstGeom prst="rect">
              <a:avLst/>
            </a:prstGeom>
            <a:noFill/>
            <a:ln w="19050">
              <a:solidFill>
                <a:srgbClr val="00B05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solidFill>
                  <a:schemeClr val="tx1"/>
                </a:solidFill>
                <a:latin typeface="Calibri" pitchFamily="34" charset="0"/>
                <a:cs typeface="Calibri" pitchFamily="34" charset="0"/>
              </a:endParaRPr>
            </a:p>
          </p:txBody>
        </p:sp>
        <p:pic>
          <p:nvPicPr>
            <p:cNvPr id="16" name="Picture 5" descr="\\ctsinmumuprn\Script\Winchester B Zone - CSP\accept.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02275" y="1817521"/>
              <a:ext cx="228600" cy="228600"/>
            </a:xfrm>
            <a:prstGeom prst="rect">
              <a:avLst/>
            </a:prstGeom>
            <a:noFill/>
          </p:spPr>
        </p:pic>
      </p:grpSp>
      <p:grpSp>
        <p:nvGrpSpPr>
          <p:cNvPr id="17" name="Group 16"/>
          <p:cNvGrpSpPr/>
          <p:nvPr/>
        </p:nvGrpSpPr>
        <p:grpSpPr>
          <a:xfrm>
            <a:off x="5018189" y="1101019"/>
            <a:ext cx="3983396" cy="1842754"/>
            <a:chOff x="4799912" y="817948"/>
            <a:chExt cx="4099957" cy="1896676"/>
          </a:xfrm>
        </p:grpSpPr>
        <p:grpSp>
          <p:nvGrpSpPr>
            <p:cNvPr id="18" name="Group 21"/>
            <p:cNvGrpSpPr/>
            <p:nvPr/>
          </p:nvGrpSpPr>
          <p:grpSpPr>
            <a:xfrm>
              <a:off x="4876509" y="916955"/>
              <a:ext cx="4023360" cy="1797669"/>
              <a:chOff x="5589622" y="409498"/>
              <a:chExt cx="3836902" cy="1334984"/>
            </a:xfrm>
          </p:grpSpPr>
          <p:sp>
            <p:nvSpPr>
              <p:cNvPr id="20" name="Rectangle 19"/>
              <p:cNvSpPr/>
              <p:nvPr/>
            </p:nvSpPr>
            <p:spPr>
              <a:xfrm>
                <a:off x="5589622" y="409498"/>
                <a:ext cx="3836902" cy="1334984"/>
              </a:xfrm>
              <a:prstGeom prst="rect">
                <a:avLst/>
              </a:prstGeom>
              <a:noFill/>
              <a:ln w="19050">
                <a:solidFill>
                  <a:srgbClr val="FF0000"/>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solidFill>
                    <a:schemeClr val="tx1"/>
                  </a:solidFill>
                  <a:latin typeface="Calibri" pitchFamily="34" charset="0"/>
                  <a:cs typeface="Calibri" pitchFamily="34" charset="0"/>
                </a:endParaRPr>
              </a:p>
            </p:txBody>
          </p:sp>
          <p:sp>
            <p:nvSpPr>
              <p:cNvPr id="21" name="TextBox 20"/>
              <p:cNvSpPr txBox="1"/>
              <p:nvPr/>
            </p:nvSpPr>
            <p:spPr>
              <a:xfrm>
                <a:off x="5667376" y="437963"/>
                <a:ext cx="3619539" cy="1302796"/>
              </a:xfrm>
              <a:prstGeom prst="rect">
                <a:avLst/>
              </a:prstGeom>
              <a:noFill/>
            </p:spPr>
            <p:txBody>
              <a:bodyPr wrap="square" rtlCol="0">
                <a:spAutoFit/>
              </a:bodyPr>
              <a:lstStyle/>
              <a:p>
                <a:r>
                  <a:rPr lang="en-US" sz="1200" dirty="0" smtClean="0">
                    <a:latin typeface="Calibri" pitchFamily="34" charset="0"/>
                  </a:rPr>
                  <a:t>Page title is the first thing that the screen reader users encounter on a web page, thus it is very important to provide a descriptive and informative title for a page. </a:t>
                </a:r>
              </a:p>
              <a:p>
                <a:endParaRPr lang="en-US" sz="1200" dirty="0" smtClean="0">
                  <a:latin typeface="Calibri" pitchFamily="34" charset="0"/>
                </a:endParaRPr>
              </a:p>
              <a:p>
                <a:r>
                  <a:rPr lang="en-US" sz="1200" dirty="0" smtClean="0">
                    <a:latin typeface="Calibri" pitchFamily="34" charset="0"/>
                  </a:rPr>
                  <a:t>Title of the home page i.e. “Family Dollar – Chain of Discount Stores–Quality Products–Low Prices” does not inform the user that it is the home page. Screen reader user will not get the accurate information with current page title.</a:t>
                </a:r>
                <a:endParaRPr lang="en-US" sz="1200" dirty="0">
                  <a:latin typeface="Calibri" pitchFamily="34" charset="0"/>
                </a:endParaRPr>
              </a:p>
            </p:txBody>
          </p:sp>
        </p:grpSp>
        <p:pic>
          <p:nvPicPr>
            <p:cNvPr id="19" name="Picture 4" descr="D:\Accessibility CoE\PoC\US Bank\delete.png"/>
            <p:cNvPicPr>
              <a:picLocks noChangeAspect="1" noChangeArrowheads="1"/>
            </p:cNvPicPr>
            <p:nvPr/>
          </p:nvPicPr>
          <p:blipFill>
            <a:blip r:embed="rId3" cstate="email"/>
            <a:srcRect/>
            <a:stretch>
              <a:fillRect/>
            </a:stretch>
          </p:blipFill>
          <p:spPr bwMode="auto">
            <a:xfrm>
              <a:off x="4799912" y="817948"/>
              <a:ext cx="239709" cy="228600"/>
            </a:xfrm>
            <a:prstGeom prst="rect">
              <a:avLst/>
            </a:prstGeom>
            <a:noFill/>
          </p:spPr>
        </p:pic>
      </p:grpSp>
      <p:grpSp>
        <p:nvGrpSpPr>
          <p:cNvPr id="22" name="Group 21"/>
          <p:cNvGrpSpPr/>
          <p:nvPr/>
        </p:nvGrpSpPr>
        <p:grpSpPr>
          <a:xfrm>
            <a:off x="1889687" y="1664196"/>
            <a:ext cx="3109413" cy="419523"/>
            <a:chOff x="2160270" y="1852828"/>
            <a:chExt cx="3200400" cy="431799"/>
          </a:xfrm>
        </p:grpSpPr>
        <p:cxnSp>
          <p:nvCxnSpPr>
            <p:cNvPr id="23" name="Straight Arrow Connector 22"/>
            <p:cNvCxnSpPr/>
            <p:nvPr/>
          </p:nvCxnSpPr>
          <p:spPr>
            <a:xfrm rot="10800000">
              <a:off x="2160270" y="1852828"/>
              <a:ext cx="3200400" cy="1588"/>
            </a:xfrm>
            <a:prstGeom prst="straightConnector1">
              <a:avLst/>
            </a:prstGeom>
            <a:ln w="19050">
              <a:solidFill>
                <a:srgbClr val="FF0000"/>
              </a:solidFill>
              <a:tailEnd type="none"/>
            </a:ln>
          </p:spPr>
          <p:style>
            <a:lnRef idx="3">
              <a:schemeClr val="accent6"/>
            </a:lnRef>
            <a:fillRef idx="0">
              <a:schemeClr val="accent6"/>
            </a:fillRef>
            <a:effectRef idx="2">
              <a:schemeClr val="accent6"/>
            </a:effectRef>
            <a:fontRef idx="minor">
              <a:schemeClr val="tx1"/>
            </a:fontRef>
          </p:style>
        </p:cxnSp>
        <p:cxnSp>
          <p:nvCxnSpPr>
            <p:cNvPr id="24" name="Straight Arrow Connector 23"/>
            <p:cNvCxnSpPr/>
            <p:nvPr/>
          </p:nvCxnSpPr>
          <p:spPr>
            <a:xfrm rot="16200000" flipH="1">
              <a:off x="1949184" y="2070366"/>
              <a:ext cx="427253" cy="1270"/>
            </a:xfrm>
            <a:prstGeom prst="straightConnector1">
              <a:avLst/>
            </a:prstGeom>
            <a:ln w="19050">
              <a:solidFill>
                <a:srgbClr val="FF0000"/>
              </a:solidFill>
              <a:tailEnd type="oval"/>
            </a:ln>
          </p:spPr>
          <p:style>
            <a:lnRef idx="3">
              <a:schemeClr val="accent6"/>
            </a:lnRef>
            <a:fillRef idx="0">
              <a:schemeClr val="accent6"/>
            </a:fillRef>
            <a:effectRef idx="2">
              <a:schemeClr val="accent6"/>
            </a:effectRef>
            <a:fontRef idx="minor">
              <a:schemeClr val="tx1"/>
            </a:fontRef>
          </p:style>
        </p:cxnSp>
      </p:grpSp>
      <p:pic>
        <p:nvPicPr>
          <p:cNvPr id="25" name="Content Placeholder 19" descr="Page titl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1655" y="2134096"/>
            <a:ext cx="4242847" cy="2034241"/>
          </a:xfrm>
          <a:prstGeom prst="rect">
            <a:avLst/>
          </a:prstGeom>
        </p:spPr>
      </p:pic>
    </p:spTree>
    <p:extLst>
      <p:ext uri="{BB962C8B-B14F-4D97-AF65-F5344CB8AC3E}">
        <p14:creationId xmlns:p14="http://schemas.microsoft.com/office/powerpoint/2010/main" val="19816417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4975" y="1230313"/>
            <a:ext cx="4137025" cy="4905783"/>
          </a:xfrm>
          <a:prstGeom prst="rect">
            <a:avLst/>
          </a:prstGeom>
          <a:noFill/>
          <a:ln w="9525">
            <a:solidFill>
              <a:schemeClr val="tx1"/>
            </a:solidFill>
            <a:miter lim="800000"/>
            <a:headEnd/>
            <a:tailEnd/>
          </a:ln>
        </p:spPr>
      </p:pic>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47</a:t>
            </a:fld>
            <a:endParaRPr lang="en-US" dirty="0"/>
          </a:p>
        </p:txBody>
      </p:sp>
      <p:sp>
        <p:nvSpPr>
          <p:cNvPr id="3" name="Content Placeholder 2"/>
          <p:cNvSpPr>
            <a:spLocks noGrp="1"/>
          </p:cNvSpPr>
          <p:nvPr>
            <p:ph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Forms</a:t>
            </a:r>
            <a:endParaRPr lang="en-US" dirty="0"/>
          </a:p>
        </p:txBody>
      </p:sp>
      <p:sp>
        <p:nvSpPr>
          <p:cNvPr id="9" name="Rectangle 8"/>
          <p:cNvSpPr/>
          <p:nvPr/>
        </p:nvSpPr>
        <p:spPr>
          <a:xfrm>
            <a:off x="355600" y="800100"/>
            <a:ext cx="8610600" cy="369332"/>
          </a:xfrm>
          <a:prstGeom prst="rect">
            <a:avLst/>
          </a:prstGeom>
        </p:spPr>
        <p:txBody>
          <a:bodyPr wrap="square">
            <a:spAutoFit/>
          </a:bodyPr>
          <a:lstStyle/>
          <a:p>
            <a:r>
              <a:rPr lang="en-US" sz="1800" b="0" dirty="0" smtClean="0">
                <a:latin typeface="Calibri" pitchFamily="34" charset="0"/>
                <a:cs typeface="Calibri" pitchFamily="34" charset="0"/>
              </a:rPr>
              <a:t>Example: </a:t>
            </a:r>
            <a:r>
              <a:rPr lang="en-US" sz="1800" b="0" dirty="0" smtClean="0">
                <a:latin typeface="Calibri" pitchFamily="34" charset="0"/>
                <a:cs typeface="Calibri" pitchFamily="34" charset="0"/>
                <a:hlinkClick r:id="rId4"/>
              </a:rPr>
              <a:t>http://corporate.familydollar.com/pages/contactus.aspx</a:t>
            </a:r>
            <a:r>
              <a:rPr lang="en-US" sz="1800" b="0" dirty="0" smtClean="0">
                <a:latin typeface="Calibri" pitchFamily="34" charset="0"/>
                <a:cs typeface="Calibri" pitchFamily="34" charset="0"/>
              </a:rPr>
              <a:t> </a:t>
            </a:r>
            <a:endParaRPr lang="en-US" sz="1800" b="0" dirty="0">
              <a:latin typeface="Calibri" pitchFamily="34" charset="0"/>
              <a:cs typeface="Calibri" pitchFamily="34" charset="0"/>
            </a:endParaRPr>
          </a:p>
        </p:txBody>
      </p:sp>
      <p:grpSp>
        <p:nvGrpSpPr>
          <p:cNvPr id="19" name="Group 18"/>
          <p:cNvGrpSpPr/>
          <p:nvPr/>
        </p:nvGrpSpPr>
        <p:grpSpPr>
          <a:xfrm>
            <a:off x="4686300" y="2705100"/>
            <a:ext cx="4102100" cy="2463800"/>
            <a:chOff x="3449876" y="2458798"/>
            <a:chExt cx="5525136" cy="3623022"/>
          </a:xfrm>
        </p:grpSpPr>
        <p:sp>
          <p:nvSpPr>
            <p:cNvPr id="14" name="Rectangle 13"/>
            <p:cNvSpPr/>
            <p:nvPr/>
          </p:nvSpPr>
          <p:spPr bwMode="auto">
            <a:xfrm>
              <a:off x="3475276" y="2458798"/>
              <a:ext cx="5443299" cy="336157"/>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100" b="0" dirty="0" smtClean="0">
                  <a:latin typeface="Calibri" pitchFamily="34" charset="0"/>
                  <a:cs typeface="Calibri" pitchFamily="34" charset="0"/>
                </a:rPr>
                <a:t>Instructions are not provided. Example Required  fields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15" name="Rectangle 14"/>
            <p:cNvSpPr/>
            <p:nvPr/>
          </p:nvSpPr>
          <p:spPr bwMode="auto">
            <a:xfrm>
              <a:off x="3449876" y="3179506"/>
              <a:ext cx="5440680" cy="362464"/>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0" indent="-342900" eaLnBrk="0" hangingPunct="0"/>
              <a:r>
                <a:rPr lang="en-US" sz="1100" b="0" dirty="0" smtClean="0">
                  <a:latin typeface="Calibri" pitchFamily="34" charset="0"/>
                  <a:cs typeface="Calibri" pitchFamily="34" charset="0"/>
                </a:rPr>
                <a:t>label are not associated with each form element.</a:t>
              </a:r>
            </a:p>
          </p:txBody>
        </p:sp>
        <p:sp>
          <p:nvSpPr>
            <p:cNvPr id="11" name="Rectangle 10"/>
            <p:cNvSpPr/>
            <p:nvPr/>
          </p:nvSpPr>
          <p:spPr bwMode="auto">
            <a:xfrm>
              <a:off x="3463926" y="3787755"/>
              <a:ext cx="5413375" cy="650631"/>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hangingPunct="0"/>
              <a:r>
                <a:rPr lang="en-US" sz="1200" b="0" dirty="0" smtClean="0">
                  <a:latin typeface="Calibri" pitchFamily="34" charset="0"/>
                  <a:cs typeface="Calibri" pitchFamily="34" charset="0"/>
                </a:rPr>
                <a:t>No mechanism is provided to jump to the respective error element.</a:t>
              </a:r>
            </a:p>
            <a:p>
              <a:pPr marL="169863" indent="-169863" eaLnBrk="0" hangingPunct="0">
                <a:buFont typeface="Arial" pitchFamily="34" charset="0"/>
                <a:buChar char="•"/>
              </a:pPr>
              <a:endParaRPr lang="en-US" sz="1100" b="0" dirty="0" smtClean="0">
                <a:latin typeface="Calibri" pitchFamily="34" charset="0"/>
                <a:cs typeface="Calibri" pitchFamily="34" charset="0"/>
              </a:endParaRPr>
            </a:p>
            <a:p>
              <a:pPr marL="342900" lvl="0" indent="-342900" eaLnBrk="0" hangingPunct="0"/>
              <a:endParaRPr lang="en-US" sz="11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100" b="0" dirty="0">
                <a:latin typeface="Calibri" pitchFamily="34" charset="0"/>
                <a:cs typeface="Calibri" pitchFamily="34" charset="0"/>
              </a:endParaRPr>
            </a:p>
          </p:txBody>
        </p:sp>
        <p:sp>
          <p:nvSpPr>
            <p:cNvPr id="13" name="Rectangle 12"/>
            <p:cNvSpPr/>
            <p:nvPr/>
          </p:nvSpPr>
          <p:spPr bwMode="auto">
            <a:xfrm>
              <a:off x="3501312" y="5437117"/>
              <a:ext cx="5473700" cy="644703"/>
            </a:xfrm>
            <a:prstGeom prst="rect">
              <a:avLst/>
            </a:prstGeom>
            <a:solidFill>
              <a:schemeClr val="bg1"/>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hangingPunct="0"/>
              <a:r>
                <a:rPr lang="en-US" sz="1200" b="0" dirty="0" smtClean="0">
                  <a:latin typeface="Calibri" pitchFamily="34" charset="0"/>
                  <a:cs typeface="Calibri" pitchFamily="34" charset="0"/>
                </a:rPr>
                <a:t>On click of “send comments” button, errors occur, but errors are not available to screen reader users.</a:t>
              </a:r>
            </a:p>
            <a:p>
              <a:pPr marL="342900" lvl="0" indent="-342900" eaLnBrk="0" hangingPunct="0"/>
              <a:endParaRPr lang="en-US" sz="12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200" b="0" dirty="0" smtClean="0">
                <a:latin typeface="Calibri" pitchFamily="34" charset="0"/>
                <a:cs typeface="Calibri" pitchFamily="34" charset="0"/>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48</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Forms</a:t>
            </a:r>
            <a:endParaRPr lang="en-US" dirty="0"/>
          </a:p>
        </p:txBody>
      </p:sp>
      <p:pic>
        <p:nvPicPr>
          <p:cNvPr id="12" name="Picture 3"/>
          <p:cNvPicPr>
            <a:picLocks noChangeAspect="1" noChangeArrowheads="1"/>
          </p:cNvPicPr>
          <p:nvPr/>
        </p:nvPicPr>
        <p:blipFill>
          <a:blip r:embed="rId3" cstate="email"/>
          <a:srcRect/>
          <a:stretch>
            <a:fillRect/>
          </a:stretch>
        </p:blipFill>
        <p:spPr bwMode="auto">
          <a:xfrm>
            <a:off x="497662" y="1112219"/>
            <a:ext cx="3771900" cy="3810000"/>
          </a:xfrm>
          <a:prstGeom prst="rect">
            <a:avLst/>
          </a:prstGeom>
          <a:noFill/>
          <a:ln w="9525">
            <a:noFill/>
            <a:miter lim="800000"/>
            <a:headEnd/>
            <a:tailEnd/>
          </a:ln>
        </p:spPr>
      </p:pic>
      <p:sp>
        <p:nvSpPr>
          <p:cNvPr id="14" name="Rectangle 13"/>
          <p:cNvSpPr/>
          <p:nvPr/>
        </p:nvSpPr>
        <p:spPr bwMode="auto">
          <a:xfrm>
            <a:off x="3653076" y="1607898"/>
            <a:ext cx="5443299" cy="233601"/>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1100" b="0" dirty="0" smtClean="0">
                <a:latin typeface="Calibri" pitchFamily="34" charset="0"/>
                <a:cs typeface="Calibri" pitchFamily="34" charset="0"/>
              </a:rPr>
              <a:t>Provide clear instructions. Instructions should not rely upon color, shape or visual location.</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15" name="Rectangle 14"/>
          <p:cNvSpPr/>
          <p:nvPr/>
        </p:nvSpPr>
        <p:spPr bwMode="auto">
          <a:xfrm>
            <a:off x="3653076" y="1998424"/>
            <a:ext cx="5440680" cy="400050"/>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0" indent="-342900" eaLnBrk="0" hangingPunct="0"/>
            <a:r>
              <a:rPr lang="en-US" sz="1100" b="0" dirty="0" smtClean="0">
                <a:latin typeface="Calibri" pitchFamily="34" charset="0"/>
                <a:cs typeface="Calibri" pitchFamily="34" charset="0"/>
              </a:rPr>
              <a:t>Associate label with each form element.</a:t>
            </a:r>
          </a:p>
          <a:p>
            <a:pPr marL="342900" lvl="0" indent="-342900" eaLnBrk="0" hangingPunct="0"/>
            <a:r>
              <a:rPr lang="en-US" sz="1050" dirty="0" smtClean="0">
                <a:latin typeface="Courier New" pitchFamily="49" charset="0"/>
                <a:cs typeface="Courier New" pitchFamily="49" charset="0"/>
              </a:rPr>
              <a:t>&lt;label for="</a:t>
            </a:r>
            <a:r>
              <a:rPr lang="en-US" sz="1050" dirty="0" err="1" smtClean="0">
                <a:latin typeface="Courier New" pitchFamily="49" charset="0"/>
                <a:cs typeface="Courier New" pitchFamily="49" charset="0"/>
              </a:rPr>
              <a:t>txt_employeeId</a:t>
            </a:r>
            <a:r>
              <a:rPr lang="en-US" sz="1050" dirty="0" smtClean="0">
                <a:latin typeface="Courier New" pitchFamily="49" charset="0"/>
                <a:cs typeface="Courier New" pitchFamily="49" charset="0"/>
              </a:rPr>
              <a:t>"&gt;Employee ID:&lt;/label&gt;</a:t>
            </a:r>
          </a:p>
        </p:txBody>
      </p:sp>
      <p:sp>
        <p:nvSpPr>
          <p:cNvPr id="16" name="Rectangle 15"/>
          <p:cNvSpPr/>
          <p:nvPr/>
        </p:nvSpPr>
        <p:spPr bwMode="auto">
          <a:xfrm>
            <a:off x="3653076" y="2655648"/>
            <a:ext cx="5440680" cy="538402"/>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0" hangingPunct="0"/>
            <a:r>
              <a:rPr lang="en-US" sz="1100" b="0" dirty="0" smtClean="0">
                <a:latin typeface="Calibri" pitchFamily="34" charset="0"/>
                <a:cs typeface="Calibri" pitchFamily="34" charset="0"/>
              </a:rPr>
              <a:t>Provide additional information to fill a form element, if required.</a:t>
            </a:r>
          </a:p>
          <a:p>
            <a:pPr eaLnBrk="0" hangingPunct="0"/>
            <a:r>
              <a:rPr lang="en-US" sz="1050" dirty="0" smtClean="0">
                <a:latin typeface="Courier New" pitchFamily="49" charset="0"/>
                <a:cs typeface="Courier New" pitchFamily="49" charset="0"/>
              </a:rPr>
              <a:t>&lt;label for="</a:t>
            </a:r>
            <a:r>
              <a:rPr lang="en-US" sz="1050" dirty="0" err="1" smtClean="0">
                <a:latin typeface="Courier New" pitchFamily="49" charset="0"/>
                <a:cs typeface="Courier New" pitchFamily="49" charset="0"/>
              </a:rPr>
              <a:t>txt_email</a:t>
            </a:r>
            <a:r>
              <a:rPr lang="en-US" sz="1050" dirty="0" smtClean="0">
                <a:latin typeface="Courier New" pitchFamily="49" charset="0"/>
                <a:cs typeface="Courier New" pitchFamily="49" charset="0"/>
              </a:rPr>
              <a:t>"&gt;Email Address:&lt;</a:t>
            </a:r>
            <a:r>
              <a:rPr lang="en-US" sz="1050" dirty="0" err="1" smtClean="0">
                <a:latin typeface="Courier New" pitchFamily="49" charset="0"/>
                <a:cs typeface="Courier New" pitchFamily="49" charset="0"/>
              </a:rPr>
              <a:t>br</a:t>
            </a:r>
            <a:r>
              <a:rPr lang="en-US" sz="1050" dirty="0" smtClean="0">
                <a:latin typeface="Courier New" pitchFamily="49" charset="0"/>
                <a:cs typeface="Courier New" pitchFamily="49" charset="0"/>
              </a:rPr>
              <a:t>/&gt;</a:t>
            </a:r>
            <a:r>
              <a:rPr lang="en-US" sz="1050" dirty="0" err="1" smtClean="0">
                <a:latin typeface="Courier New" pitchFamily="49" charset="0"/>
                <a:cs typeface="Courier New" pitchFamily="49" charset="0"/>
              </a:rPr>
              <a:t>Eg:james@gmail.com</a:t>
            </a:r>
            <a:r>
              <a:rPr lang="en-US" sz="1050" dirty="0" smtClean="0">
                <a:latin typeface="Courier New" pitchFamily="49" charset="0"/>
                <a:cs typeface="Courier New" pitchFamily="49" charset="0"/>
              </a:rPr>
              <a:t>&lt;/label&gt;</a:t>
            </a:r>
          </a:p>
          <a:p>
            <a:pPr marL="342900" lvl="0" indent="-342900" eaLnBrk="0" hangingPunct="0"/>
            <a:endParaRPr lang="en-US" sz="11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100" b="0" dirty="0">
              <a:latin typeface="Calibri" pitchFamily="34" charset="0"/>
              <a:cs typeface="Calibri" pitchFamily="34" charset="0"/>
            </a:endParaRPr>
          </a:p>
        </p:txBody>
      </p:sp>
      <p:sp>
        <p:nvSpPr>
          <p:cNvPr id="17" name="Rectangle 16"/>
          <p:cNvSpPr/>
          <p:nvPr/>
        </p:nvSpPr>
        <p:spPr bwMode="auto">
          <a:xfrm>
            <a:off x="3662601" y="3322399"/>
            <a:ext cx="5440680" cy="2133600"/>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0" indent="-342900" eaLnBrk="0" hangingPunct="0"/>
            <a:r>
              <a:rPr lang="en-US" sz="1100" b="0" dirty="0" smtClean="0">
                <a:latin typeface="Calibri" pitchFamily="34" charset="0"/>
                <a:cs typeface="Calibri" pitchFamily="34" charset="0"/>
              </a:rPr>
              <a:t>Use </a:t>
            </a:r>
            <a:r>
              <a:rPr lang="en-US" sz="1100" b="0" dirty="0" err="1" smtClean="0">
                <a:latin typeface="Calibri" pitchFamily="34" charset="0"/>
                <a:cs typeface="Calibri" pitchFamily="34" charset="0"/>
              </a:rPr>
              <a:t>fieldset</a:t>
            </a:r>
            <a:r>
              <a:rPr lang="en-US" sz="1100" b="0" dirty="0" smtClean="0">
                <a:latin typeface="Calibri" pitchFamily="34" charset="0"/>
                <a:cs typeface="Calibri" pitchFamily="34" charset="0"/>
              </a:rPr>
              <a:t> and legend to group similar form elements.</a:t>
            </a:r>
          </a:p>
          <a:p>
            <a:pPr marL="342900" lvl="0" indent="-342900" eaLnBrk="0" hangingPunct="0"/>
            <a:endParaRPr lang="en-US" sz="1100" b="0" dirty="0" smtClean="0">
              <a:latin typeface="Calibri" pitchFamily="34" charset="0"/>
              <a:cs typeface="Calibri" pitchFamily="34" charset="0"/>
            </a:endParaRPr>
          </a:p>
          <a:p>
            <a:pPr marL="342900" lvl="0" indent="-342900" eaLnBrk="0" hangingPunct="0"/>
            <a:r>
              <a:rPr lang="en-US" sz="1050" dirty="0" smtClean="0">
                <a:latin typeface="Courier New" pitchFamily="49" charset="0"/>
                <a:cs typeface="Courier New" pitchFamily="49" charset="0"/>
              </a:rPr>
              <a:t>&lt;</a:t>
            </a:r>
            <a:r>
              <a:rPr lang="en-US" sz="1050" dirty="0" err="1" smtClean="0">
                <a:latin typeface="Courier New" pitchFamily="49" charset="0"/>
                <a:cs typeface="Courier New" pitchFamily="49" charset="0"/>
              </a:rPr>
              <a:t>fieldset</a:t>
            </a:r>
            <a:r>
              <a:rPr lang="en-US" sz="1050" dirty="0" smtClean="0">
                <a:latin typeface="Courier New" pitchFamily="49" charset="0"/>
                <a:cs typeface="Courier New" pitchFamily="49" charset="0"/>
              </a:rPr>
              <a:t>&gt;</a:t>
            </a:r>
          </a:p>
          <a:p>
            <a:pPr marL="342900" lvl="0" indent="-342900" eaLnBrk="0" hangingPunct="0"/>
            <a:r>
              <a:rPr lang="en-US" sz="1050" dirty="0" smtClean="0">
                <a:latin typeface="Courier New" pitchFamily="49" charset="0"/>
                <a:cs typeface="Courier New" pitchFamily="49" charset="0"/>
              </a:rPr>
              <a:t>	&lt;legend&gt;Age&lt;/legend&gt;</a:t>
            </a:r>
          </a:p>
          <a:p>
            <a:pPr marL="342900" lvl="0" indent="-342900" eaLnBrk="0" hangingPunct="0"/>
            <a:r>
              <a:rPr lang="en-US" sz="1050" dirty="0" smtClean="0">
                <a:latin typeface="Courier New" pitchFamily="49" charset="0"/>
                <a:cs typeface="Courier New" pitchFamily="49" charset="0"/>
              </a:rPr>
              <a:t>		&lt;</a:t>
            </a:r>
            <a:r>
              <a:rPr lang="en-US" sz="1050" dirty="0" err="1" smtClean="0">
                <a:latin typeface="Courier New" pitchFamily="49" charset="0"/>
                <a:cs typeface="Courier New" pitchFamily="49" charset="0"/>
              </a:rPr>
              <a:t>ul</a:t>
            </a:r>
            <a:r>
              <a:rPr lang="en-US" sz="1050" dirty="0" smtClean="0">
                <a:latin typeface="Courier New" pitchFamily="49" charset="0"/>
                <a:cs typeface="Courier New" pitchFamily="49" charset="0"/>
              </a:rPr>
              <a:t>&gt;</a:t>
            </a:r>
          </a:p>
          <a:p>
            <a:pPr marL="342900" lvl="0" indent="-342900" eaLnBrk="0" hangingPunct="0"/>
            <a:r>
              <a:rPr lang="en-US" sz="1050" dirty="0" smtClean="0">
                <a:latin typeface="Courier New" pitchFamily="49" charset="0"/>
                <a:cs typeface="Courier New" pitchFamily="49" charset="0"/>
              </a:rPr>
              <a:t>		    &lt;</a:t>
            </a:r>
            <a:r>
              <a:rPr lang="en-US" sz="1050" dirty="0" err="1" smtClean="0">
                <a:latin typeface="Courier New" pitchFamily="49" charset="0"/>
                <a:cs typeface="Courier New" pitchFamily="49" charset="0"/>
              </a:rPr>
              <a:t>li</a:t>
            </a:r>
            <a:r>
              <a:rPr lang="en-US" sz="1050" dirty="0" smtClean="0">
                <a:latin typeface="Courier New" pitchFamily="49" charset="0"/>
                <a:cs typeface="Courier New" pitchFamily="49" charset="0"/>
              </a:rPr>
              <a:t>&gt;&lt;input type="radio" name="age" id="under30" checked="checked" /&gt;&lt;label for="</a:t>
            </a:r>
            <a:r>
              <a:rPr lang="en-US" sz="1050" dirty="0" err="1" smtClean="0">
                <a:latin typeface="Courier New" pitchFamily="49" charset="0"/>
                <a:cs typeface="Courier New" pitchFamily="49" charset="0"/>
              </a:rPr>
              <a:t>chk_red</a:t>
            </a:r>
            <a:r>
              <a:rPr lang="en-US" sz="1050" dirty="0" smtClean="0">
                <a:latin typeface="Courier New" pitchFamily="49" charset="0"/>
                <a:cs typeface="Courier New" pitchFamily="49" charset="0"/>
              </a:rPr>
              <a:t>"&gt;Under 30&lt;/label&gt;&lt;/</a:t>
            </a:r>
            <a:r>
              <a:rPr lang="en-US" sz="1050" dirty="0" err="1" smtClean="0">
                <a:latin typeface="Courier New" pitchFamily="49" charset="0"/>
                <a:cs typeface="Courier New" pitchFamily="49" charset="0"/>
              </a:rPr>
              <a:t>li</a:t>
            </a:r>
            <a:r>
              <a:rPr lang="en-US" sz="1050" dirty="0" smtClean="0">
                <a:latin typeface="Courier New" pitchFamily="49" charset="0"/>
                <a:cs typeface="Courier New" pitchFamily="49" charset="0"/>
              </a:rPr>
              <a:t>&gt;</a:t>
            </a:r>
          </a:p>
          <a:p>
            <a:pPr marL="342900" lvl="0" indent="-342900" eaLnBrk="0" hangingPunct="0"/>
            <a:r>
              <a:rPr lang="en-US" sz="1050" dirty="0" smtClean="0">
                <a:latin typeface="Courier New" pitchFamily="49" charset="0"/>
                <a:cs typeface="Courier New" pitchFamily="49" charset="0"/>
              </a:rPr>
              <a:t>  		   &lt;</a:t>
            </a:r>
            <a:r>
              <a:rPr lang="en-US" sz="1050" dirty="0" err="1" smtClean="0">
                <a:latin typeface="Courier New" pitchFamily="49" charset="0"/>
                <a:cs typeface="Courier New" pitchFamily="49" charset="0"/>
              </a:rPr>
              <a:t>li</a:t>
            </a:r>
            <a:r>
              <a:rPr lang="en-US" sz="1050" dirty="0" smtClean="0">
                <a:latin typeface="Courier New" pitchFamily="49" charset="0"/>
                <a:cs typeface="Courier New" pitchFamily="49" charset="0"/>
              </a:rPr>
              <a:t>&gt;&lt;input type="radio" name="age" id="over30"/&gt;&lt;label for="</a:t>
            </a:r>
            <a:r>
              <a:rPr lang="en-US" sz="1050" dirty="0" err="1" smtClean="0">
                <a:latin typeface="Courier New" pitchFamily="49" charset="0"/>
                <a:cs typeface="Courier New" pitchFamily="49" charset="0"/>
              </a:rPr>
              <a:t>chk_singing</a:t>
            </a:r>
            <a:r>
              <a:rPr lang="en-US" sz="1050" dirty="0" smtClean="0">
                <a:latin typeface="Courier New" pitchFamily="49" charset="0"/>
                <a:cs typeface="Courier New" pitchFamily="49" charset="0"/>
              </a:rPr>
              <a:t>"&gt;Over 30&lt;/label&gt;&lt;/</a:t>
            </a:r>
            <a:r>
              <a:rPr lang="en-US" sz="1050" dirty="0" err="1" smtClean="0">
                <a:latin typeface="Courier New" pitchFamily="49" charset="0"/>
                <a:cs typeface="Courier New" pitchFamily="49" charset="0"/>
              </a:rPr>
              <a:t>li</a:t>
            </a:r>
            <a:r>
              <a:rPr lang="en-US" sz="1050" dirty="0" smtClean="0">
                <a:latin typeface="Courier New" pitchFamily="49" charset="0"/>
                <a:cs typeface="Courier New" pitchFamily="49" charset="0"/>
              </a:rPr>
              <a:t>&gt;</a:t>
            </a:r>
          </a:p>
          <a:p>
            <a:pPr marL="342900" lvl="0" indent="-342900" eaLnBrk="0" hangingPunct="0"/>
            <a:r>
              <a:rPr lang="en-US" sz="1050" dirty="0" smtClean="0">
                <a:latin typeface="Courier New" pitchFamily="49" charset="0"/>
                <a:cs typeface="Courier New" pitchFamily="49" charset="0"/>
              </a:rPr>
              <a:t>		&lt;/</a:t>
            </a:r>
            <a:r>
              <a:rPr lang="en-US" sz="1050" dirty="0" err="1" smtClean="0">
                <a:latin typeface="Courier New" pitchFamily="49" charset="0"/>
                <a:cs typeface="Courier New" pitchFamily="49" charset="0"/>
              </a:rPr>
              <a:t>ul</a:t>
            </a:r>
            <a:r>
              <a:rPr lang="en-US" sz="1050" dirty="0" smtClean="0">
                <a:latin typeface="Courier New" pitchFamily="49" charset="0"/>
                <a:cs typeface="Courier New" pitchFamily="49" charset="0"/>
              </a:rPr>
              <a:t>&gt;</a:t>
            </a:r>
          </a:p>
          <a:p>
            <a:pPr marL="342900" lvl="0" indent="-342900" eaLnBrk="0" hangingPunct="0"/>
            <a:r>
              <a:rPr lang="en-US" sz="1050" dirty="0" smtClean="0">
                <a:latin typeface="Courier New" pitchFamily="49" charset="0"/>
                <a:cs typeface="Courier New" pitchFamily="49" charset="0"/>
              </a:rPr>
              <a:t>&lt;/</a:t>
            </a:r>
            <a:r>
              <a:rPr lang="en-US" sz="1050" dirty="0" err="1" smtClean="0">
                <a:latin typeface="Courier New" pitchFamily="49" charset="0"/>
                <a:cs typeface="Courier New" pitchFamily="49" charset="0"/>
              </a:rPr>
              <a:t>fieldset</a:t>
            </a:r>
            <a:r>
              <a:rPr lang="en-US" sz="1050" dirty="0" smtClean="0">
                <a:latin typeface="Courier New" pitchFamily="49" charset="0"/>
                <a:cs typeface="Courier New" pitchFamily="49" charset="0"/>
              </a:rPr>
              <a:t>&gt;</a:t>
            </a:r>
          </a:p>
          <a:p>
            <a:pPr marL="342900" lvl="0" indent="-342900" eaLnBrk="0" hangingPunct="0"/>
            <a:endParaRPr lang="en-US" sz="11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100" b="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49</a:t>
            </a:fld>
            <a:endParaRPr lang="en-US" dirty="0"/>
          </a:p>
        </p:txBody>
      </p:sp>
      <p:sp>
        <p:nvSpPr>
          <p:cNvPr id="4" name="Title 3"/>
          <p:cNvSpPr>
            <a:spLocks noGrp="1"/>
          </p:cNvSpPr>
          <p:nvPr>
            <p:ph type="title"/>
          </p:nvPr>
        </p:nvSpPr>
        <p:spPr/>
        <p:txBody>
          <a:bodyPr/>
          <a:lstStyle/>
          <a:p>
            <a:r>
              <a:rPr lang="en-US" dirty="0" smtClean="0"/>
              <a:t>Forms</a:t>
            </a:r>
            <a:endParaRPr lang="en-US" dirty="0"/>
          </a:p>
        </p:txBody>
      </p:sp>
      <p:pic>
        <p:nvPicPr>
          <p:cNvPr id="5" name="Picture 4"/>
          <p:cNvPicPr>
            <a:picLocks noChangeAspect="1" noChangeArrowheads="1"/>
          </p:cNvPicPr>
          <p:nvPr/>
        </p:nvPicPr>
        <p:blipFill>
          <a:blip r:embed="rId2" cstate="email"/>
          <a:srcRect/>
          <a:stretch>
            <a:fillRect/>
          </a:stretch>
        </p:blipFill>
        <p:spPr bwMode="auto">
          <a:xfrm>
            <a:off x="520700" y="1143000"/>
            <a:ext cx="3743325" cy="4743450"/>
          </a:xfrm>
          <a:prstGeom prst="rect">
            <a:avLst/>
          </a:prstGeom>
          <a:noFill/>
          <a:ln w="9525">
            <a:noFill/>
            <a:miter lim="800000"/>
            <a:headEnd/>
            <a:tailEnd/>
          </a:ln>
        </p:spPr>
      </p:pic>
      <p:sp>
        <p:nvSpPr>
          <p:cNvPr id="6" name="Rectangle 5"/>
          <p:cNvSpPr/>
          <p:nvPr/>
        </p:nvSpPr>
        <p:spPr bwMode="auto">
          <a:xfrm>
            <a:off x="3971925" y="2384425"/>
            <a:ext cx="5019675" cy="457200"/>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hangingPunct="0"/>
            <a:r>
              <a:rPr lang="en-US" sz="1200" b="0" dirty="0" smtClean="0">
                <a:latin typeface="Calibri" pitchFamily="34" charset="0"/>
                <a:cs typeface="Calibri" pitchFamily="34" charset="0"/>
              </a:rPr>
              <a:t>Provide a mechanism to jump to the respective error element when error suggestion is clicked.</a:t>
            </a:r>
          </a:p>
          <a:p>
            <a:pPr marL="169863" indent="-169863" eaLnBrk="0" hangingPunct="0">
              <a:buFont typeface="Arial" pitchFamily="34" charset="0"/>
              <a:buChar char="•"/>
            </a:pPr>
            <a:endParaRPr lang="en-US" sz="1100" b="0" dirty="0" smtClean="0">
              <a:latin typeface="Calibri" pitchFamily="34" charset="0"/>
              <a:cs typeface="Calibri" pitchFamily="34" charset="0"/>
            </a:endParaRPr>
          </a:p>
          <a:p>
            <a:pPr marL="342900" lvl="0" indent="-342900" eaLnBrk="0" hangingPunct="0"/>
            <a:endParaRPr lang="en-US" sz="11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100" b="0" dirty="0">
              <a:latin typeface="Calibri" pitchFamily="34" charset="0"/>
              <a:cs typeface="Calibri" pitchFamily="34" charset="0"/>
            </a:endParaRPr>
          </a:p>
        </p:txBody>
      </p:sp>
      <p:sp>
        <p:nvSpPr>
          <p:cNvPr id="7" name="Rectangle 6"/>
          <p:cNvSpPr/>
          <p:nvPr/>
        </p:nvSpPr>
        <p:spPr bwMode="auto">
          <a:xfrm>
            <a:off x="3962400" y="5238750"/>
            <a:ext cx="5029200" cy="495300"/>
          </a:xfrm>
          <a:prstGeom prst="rect">
            <a:avLst/>
          </a:prstGeom>
          <a:solidFill>
            <a:schemeClr val="bg1"/>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hangingPunct="0"/>
            <a:r>
              <a:rPr lang="en-US" sz="1200" b="0" dirty="0" smtClean="0">
                <a:latin typeface="Calibri" pitchFamily="34" charset="0"/>
                <a:cs typeface="Calibri" pitchFamily="34" charset="0"/>
              </a:rPr>
              <a:t>On click of the Submit button, if errors occur, move the focus to area where errors have occurred.</a:t>
            </a:r>
          </a:p>
          <a:p>
            <a:pPr marL="342900" lvl="0" indent="-342900" eaLnBrk="0" hangingPunct="0"/>
            <a:endParaRPr lang="en-US" sz="1200" b="0" dirty="0" smtClean="0">
              <a:latin typeface="Calibri" pitchFamily="34" charset="0"/>
              <a:cs typeface="Calibri" pitchFamily="34" charset="0"/>
            </a:endParaRPr>
          </a:p>
          <a:p>
            <a:pPr marL="0" marR="0" indent="0" defTabSz="914400" eaLnBrk="0" latinLnBrk="0" hangingPunct="0">
              <a:lnSpc>
                <a:spcPct val="100000"/>
              </a:lnSpc>
              <a:buClrTx/>
              <a:buSzTx/>
              <a:buFontTx/>
              <a:buNone/>
              <a:tabLst/>
            </a:pPr>
            <a:endParaRPr lang="en-US" sz="1200" b="0" dirty="0" smtClean="0">
              <a:latin typeface="Calibri" pitchFamily="34" charset="0"/>
              <a:cs typeface="Calibri" pitchFamily="34" charset="0"/>
            </a:endParaRPr>
          </a:p>
        </p:txBody>
      </p:sp>
      <p:sp>
        <p:nvSpPr>
          <p:cNvPr id="3" name="TextBox 2"/>
          <p:cNvSpPr txBox="1"/>
          <p:nvPr/>
        </p:nvSpPr>
        <p:spPr>
          <a:xfrm>
            <a:off x="1276350" y="800100"/>
            <a:ext cx="3757760" cy="261610"/>
          </a:xfrm>
          <a:prstGeom prst="rect">
            <a:avLst/>
          </a:prstGeom>
          <a:noFill/>
        </p:spPr>
        <p:txBody>
          <a:bodyPr wrap="none" rtlCol="0">
            <a:spAutoFit/>
          </a:bodyPr>
          <a:lstStyle/>
          <a:p>
            <a:r>
              <a:rPr lang="en-US" sz="1100" b="0" dirty="0" smtClean="0">
                <a:hlinkClick r:id="rId3"/>
              </a:rPr>
              <a:t>https</a:t>
            </a:r>
            <a:r>
              <a:rPr lang="en-US" sz="1100" b="0" dirty="0">
                <a:hlinkClick r:id="rId3"/>
              </a:rPr>
              <a:t>://</a:t>
            </a:r>
            <a:r>
              <a:rPr lang="en-US" sz="1100" b="0" dirty="0" smtClean="0">
                <a:hlinkClick r:id="rId3"/>
              </a:rPr>
              <a:t>www.harmonyhpi.com/contactus/contactus/report</a:t>
            </a:r>
            <a:r>
              <a:rPr lang="en-US" sz="1100" b="0" dirty="0" smtClean="0"/>
              <a:t> </a:t>
            </a:r>
            <a:endParaRPr lang="en-US" sz="1100" b="0" dirty="0"/>
          </a:p>
        </p:txBody>
      </p:sp>
      <p:sp>
        <p:nvSpPr>
          <p:cNvPr id="8" name="TextBox 7"/>
          <p:cNvSpPr txBox="1"/>
          <p:nvPr/>
        </p:nvSpPr>
        <p:spPr>
          <a:xfrm>
            <a:off x="571500" y="788030"/>
            <a:ext cx="867545" cy="276999"/>
          </a:xfrm>
          <a:prstGeom prst="rect">
            <a:avLst/>
          </a:prstGeom>
          <a:noFill/>
        </p:spPr>
        <p:txBody>
          <a:bodyPr wrap="none" rtlCol="0">
            <a:spAutoFit/>
          </a:bodyPr>
          <a:lstStyle/>
          <a:p>
            <a:r>
              <a:rPr lang="en-US" sz="1200" dirty="0" smtClean="0"/>
              <a:t>Example:</a:t>
            </a:r>
            <a:endParaRPr lang="en-US"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5</a:t>
            </a:fld>
            <a:endParaRPr lang="en-US" dirty="0"/>
          </a:p>
        </p:txBody>
      </p:sp>
      <p:sp>
        <p:nvSpPr>
          <p:cNvPr id="3" name="Content Placeholder 2"/>
          <p:cNvSpPr>
            <a:spLocks noGrp="1"/>
          </p:cNvSpPr>
          <p:nvPr>
            <p:ph sz="quarter" idx="12"/>
          </p:nvPr>
        </p:nvSpPr>
        <p:spPr/>
        <p:txBody>
          <a:bodyPr/>
          <a:lstStyle/>
          <a:p>
            <a:r>
              <a:rPr lang="en-US" dirty="0" smtClean="0"/>
              <a:t>As per WHO, Disability is an Umbrella Term Covering:</a:t>
            </a:r>
            <a:endParaRPr lang="en-US" dirty="0"/>
          </a:p>
        </p:txBody>
      </p:sp>
      <p:sp>
        <p:nvSpPr>
          <p:cNvPr id="4" name="Title 3"/>
          <p:cNvSpPr>
            <a:spLocks noGrp="1"/>
          </p:cNvSpPr>
          <p:nvPr>
            <p:ph type="title"/>
          </p:nvPr>
        </p:nvSpPr>
        <p:spPr/>
        <p:txBody>
          <a:bodyPr/>
          <a:lstStyle/>
          <a:p>
            <a:r>
              <a:rPr lang="en-US" dirty="0" smtClean="0"/>
              <a:t>What is Disability?</a:t>
            </a:r>
            <a:endParaRPr lang="en-US" dirty="0"/>
          </a:p>
        </p:txBody>
      </p:sp>
      <p:grpSp>
        <p:nvGrpSpPr>
          <p:cNvPr id="5" name="Group 5"/>
          <p:cNvGrpSpPr/>
          <p:nvPr/>
        </p:nvGrpSpPr>
        <p:grpSpPr>
          <a:xfrm>
            <a:off x="670313" y="2075253"/>
            <a:ext cx="7615183" cy="2434945"/>
            <a:chOff x="670307" y="2075249"/>
            <a:chExt cx="7615182" cy="2434945"/>
          </a:xfrm>
        </p:grpSpPr>
        <p:sp>
          <p:nvSpPr>
            <p:cNvPr id="7" name="Freeform 6"/>
            <p:cNvSpPr/>
            <p:nvPr/>
          </p:nvSpPr>
          <p:spPr>
            <a:xfrm>
              <a:off x="670307" y="2075249"/>
              <a:ext cx="2281054" cy="1702759"/>
            </a:xfrm>
            <a:custGeom>
              <a:avLst/>
              <a:gdLst>
                <a:gd name="connsiteX0" fmla="*/ 136221 w 2281054"/>
                <a:gd name="connsiteY0" fmla="*/ 0 h 1702759"/>
                <a:gd name="connsiteX1" fmla="*/ 2144833 w 2281054"/>
                <a:gd name="connsiteY1" fmla="*/ 0 h 1702759"/>
                <a:gd name="connsiteX2" fmla="*/ 2241156 w 2281054"/>
                <a:gd name="connsiteY2" fmla="*/ 39898 h 1702759"/>
                <a:gd name="connsiteX3" fmla="*/ 2281054 w 2281054"/>
                <a:gd name="connsiteY3" fmla="*/ 136221 h 1702759"/>
                <a:gd name="connsiteX4" fmla="*/ 2281054 w 2281054"/>
                <a:gd name="connsiteY4" fmla="*/ 1702759 h 1702759"/>
                <a:gd name="connsiteX5" fmla="*/ 2281054 w 2281054"/>
                <a:gd name="connsiteY5" fmla="*/ 1702759 h 1702759"/>
                <a:gd name="connsiteX6" fmla="*/ 2281054 w 2281054"/>
                <a:gd name="connsiteY6" fmla="*/ 1702759 h 1702759"/>
                <a:gd name="connsiteX7" fmla="*/ 0 w 2281054"/>
                <a:gd name="connsiteY7" fmla="*/ 1702759 h 1702759"/>
                <a:gd name="connsiteX8" fmla="*/ 0 w 2281054"/>
                <a:gd name="connsiteY8" fmla="*/ 1702759 h 1702759"/>
                <a:gd name="connsiteX9" fmla="*/ 0 w 2281054"/>
                <a:gd name="connsiteY9" fmla="*/ 1702759 h 1702759"/>
                <a:gd name="connsiteX10" fmla="*/ 0 w 2281054"/>
                <a:gd name="connsiteY10" fmla="*/ 136221 h 1702759"/>
                <a:gd name="connsiteX11" fmla="*/ 39898 w 2281054"/>
                <a:gd name="connsiteY11" fmla="*/ 39898 h 1702759"/>
                <a:gd name="connsiteX12" fmla="*/ 136221 w 2281054"/>
                <a:gd name="connsiteY12" fmla="*/ 0 h 170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1054" h="1702759">
                  <a:moveTo>
                    <a:pt x="136221" y="0"/>
                  </a:moveTo>
                  <a:lnTo>
                    <a:pt x="2144833" y="0"/>
                  </a:lnTo>
                  <a:cubicBezTo>
                    <a:pt x="2180961" y="0"/>
                    <a:pt x="2215609" y="14352"/>
                    <a:pt x="2241156" y="39898"/>
                  </a:cubicBezTo>
                  <a:cubicBezTo>
                    <a:pt x="2266702" y="65444"/>
                    <a:pt x="2281054" y="100093"/>
                    <a:pt x="2281054" y="136221"/>
                  </a:cubicBezTo>
                  <a:lnTo>
                    <a:pt x="2281054" y="1702759"/>
                  </a:lnTo>
                  <a:lnTo>
                    <a:pt x="2281054" y="1702759"/>
                  </a:lnTo>
                  <a:lnTo>
                    <a:pt x="2281054" y="1702759"/>
                  </a:lnTo>
                  <a:lnTo>
                    <a:pt x="0" y="1702759"/>
                  </a:lnTo>
                  <a:lnTo>
                    <a:pt x="0" y="1702759"/>
                  </a:lnTo>
                  <a:lnTo>
                    <a:pt x="0" y="1702759"/>
                  </a:lnTo>
                  <a:lnTo>
                    <a:pt x="0" y="136221"/>
                  </a:lnTo>
                  <a:cubicBezTo>
                    <a:pt x="0" y="100093"/>
                    <a:pt x="14352" y="65445"/>
                    <a:pt x="39898" y="39898"/>
                  </a:cubicBezTo>
                  <a:cubicBezTo>
                    <a:pt x="65444" y="14352"/>
                    <a:pt x="100093" y="0"/>
                    <a:pt x="136221" y="0"/>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758" tIns="108478" rIns="62758" bIns="22860" numCol="1" spcCol="1270" anchor="t" anchorCtr="0">
              <a:noAutofit/>
            </a:bodyPr>
            <a:lstStyle/>
            <a:p>
              <a:pPr marL="0" lvl="1" algn="l" defTabSz="800100">
                <a:lnSpc>
                  <a:spcPct val="90000"/>
                </a:lnSpc>
                <a:spcBef>
                  <a:spcPct val="0"/>
                </a:spcBef>
                <a:spcAft>
                  <a:spcPct val="15000"/>
                </a:spcAft>
              </a:pPr>
              <a:r>
                <a:rPr lang="en-US" sz="1600" b="0" kern="1200" dirty="0" smtClean="0">
                  <a:latin typeface="Calibri" pitchFamily="34" charset="0"/>
                  <a:cs typeface="Calibri" pitchFamily="34" charset="0"/>
                </a:rPr>
                <a:t>Problem in body function or structure</a:t>
              </a:r>
              <a:endParaRPr lang="en-US" sz="1600" b="0" kern="1200" dirty="0">
                <a:latin typeface="Calibri" pitchFamily="34" charset="0"/>
                <a:cs typeface="Calibri" pitchFamily="34" charset="0"/>
              </a:endParaRPr>
            </a:p>
          </p:txBody>
        </p:sp>
        <p:sp>
          <p:nvSpPr>
            <p:cNvPr id="8" name="Freeform 7"/>
            <p:cNvSpPr/>
            <p:nvPr/>
          </p:nvSpPr>
          <p:spPr>
            <a:xfrm>
              <a:off x="670307" y="3778008"/>
              <a:ext cx="2281054" cy="732186"/>
            </a:xfrm>
            <a:custGeom>
              <a:avLst/>
              <a:gdLst>
                <a:gd name="connsiteX0" fmla="*/ 0 w 2281054"/>
                <a:gd name="connsiteY0" fmla="*/ 0 h 732186"/>
                <a:gd name="connsiteX1" fmla="*/ 2281054 w 2281054"/>
                <a:gd name="connsiteY1" fmla="*/ 0 h 732186"/>
                <a:gd name="connsiteX2" fmla="*/ 2281054 w 2281054"/>
                <a:gd name="connsiteY2" fmla="*/ 732186 h 732186"/>
                <a:gd name="connsiteX3" fmla="*/ 0 w 2281054"/>
                <a:gd name="connsiteY3" fmla="*/ 732186 h 732186"/>
                <a:gd name="connsiteX4" fmla="*/ 0 w 2281054"/>
                <a:gd name="connsiteY4" fmla="*/ 0 h 73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1054" h="732186">
                  <a:moveTo>
                    <a:pt x="0" y="0"/>
                  </a:moveTo>
                  <a:lnTo>
                    <a:pt x="2281054" y="0"/>
                  </a:lnTo>
                  <a:lnTo>
                    <a:pt x="2281054" y="732186"/>
                  </a:lnTo>
                  <a:lnTo>
                    <a:pt x="0" y="732186"/>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3820" tIns="0" rIns="702618" bIns="0" numCol="1" spcCol="1270" anchor="ctr" anchorCtr="0">
              <a:noAutofit/>
            </a:bodyPr>
            <a:lstStyle/>
            <a:p>
              <a:pPr lvl="0" algn="l" defTabSz="977900">
                <a:lnSpc>
                  <a:spcPct val="90000"/>
                </a:lnSpc>
                <a:spcBef>
                  <a:spcPct val="0"/>
                </a:spcBef>
                <a:spcAft>
                  <a:spcPct val="35000"/>
                </a:spcAft>
              </a:pPr>
              <a:r>
                <a:rPr lang="en-US" sz="2200" b="1" kern="1200" dirty="0" smtClean="0">
                  <a:latin typeface="Calibri" pitchFamily="34" charset="0"/>
                  <a:cs typeface="Calibri" pitchFamily="34" charset="0"/>
                </a:rPr>
                <a:t>Impairment</a:t>
              </a:r>
              <a:endParaRPr lang="en-US" sz="2200" b="1" kern="1200" dirty="0">
                <a:latin typeface="Calibri" pitchFamily="34" charset="0"/>
                <a:cs typeface="Calibri" pitchFamily="34" charset="0"/>
              </a:endParaRPr>
            </a:p>
          </p:txBody>
        </p:sp>
        <p:sp>
          <p:nvSpPr>
            <p:cNvPr id="10" name="Freeform 9"/>
            <p:cNvSpPr/>
            <p:nvPr/>
          </p:nvSpPr>
          <p:spPr>
            <a:xfrm>
              <a:off x="3337371" y="2075249"/>
              <a:ext cx="2281054" cy="1702759"/>
            </a:xfrm>
            <a:custGeom>
              <a:avLst/>
              <a:gdLst>
                <a:gd name="connsiteX0" fmla="*/ 136221 w 2281054"/>
                <a:gd name="connsiteY0" fmla="*/ 0 h 1702759"/>
                <a:gd name="connsiteX1" fmla="*/ 2144833 w 2281054"/>
                <a:gd name="connsiteY1" fmla="*/ 0 h 1702759"/>
                <a:gd name="connsiteX2" fmla="*/ 2241156 w 2281054"/>
                <a:gd name="connsiteY2" fmla="*/ 39898 h 1702759"/>
                <a:gd name="connsiteX3" fmla="*/ 2281054 w 2281054"/>
                <a:gd name="connsiteY3" fmla="*/ 136221 h 1702759"/>
                <a:gd name="connsiteX4" fmla="*/ 2281054 w 2281054"/>
                <a:gd name="connsiteY4" fmla="*/ 1702759 h 1702759"/>
                <a:gd name="connsiteX5" fmla="*/ 2281054 w 2281054"/>
                <a:gd name="connsiteY5" fmla="*/ 1702759 h 1702759"/>
                <a:gd name="connsiteX6" fmla="*/ 2281054 w 2281054"/>
                <a:gd name="connsiteY6" fmla="*/ 1702759 h 1702759"/>
                <a:gd name="connsiteX7" fmla="*/ 0 w 2281054"/>
                <a:gd name="connsiteY7" fmla="*/ 1702759 h 1702759"/>
                <a:gd name="connsiteX8" fmla="*/ 0 w 2281054"/>
                <a:gd name="connsiteY8" fmla="*/ 1702759 h 1702759"/>
                <a:gd name="connsiteX9" fmla="*/ 0 w 2281054"/>
                <a:gd name="connsiteY9" fmla="*/ 1702759 h 1702759"/>
                <a:gd name="connsiteX10" fmla="*/ 0 w 2281054"/>
                <a:gd name="connsiteY10" fmla="*/ 136221 h 1702759"/>
                <a:gd name="connsiteX11" fmla="*/ 39898 w 2281054"/>
                <a:gd name="connsiteY11" fmla="*/ 39898 h 1702759"/>
                <a:gd name="connsiteX12" fmla="*/ 136221 w 2281054"/>
                <a:gd name="connsiteY12" fmla="*/ 0 h 170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1054" h="1702759">
                  <a:moveTo>
                    <a:pt x="136221" y="0"/>
                  </a:moveTo>
                  <a:lnTo>
                    <a:pt x="2144833" y="0"/>
                  </a:lnTo>
                  <a:cubicBezTo>
                    <a:pt x="2180961" y="0"/>
                    <a:pt x="2215609" y="14352"/>
                    <a:pt x="2241156" y="39898"/>
                  </a:cubicBezTo>
                  <a:cubicBezTo>
                    <a:pt x="2266702" y="65444"/>
                    <a:pt x="2281054" y="100093"/>
                    <a:pt x="2281054" y="136221"/>
                  </a:cubicBezTo>
                  <a:lnTo>
                    <a:pt x="2281054" y="1702759"/>
                  </a:lnTo>
                  <a:lnTo>
                    <a:pt x="2281054" y="1702759"/>
                  </a:lnTo>
                  <a:lnTo>
                    <a:pt x="2281054" y="1702759"/>
                  </a:lnTo>
                  <a:lnTo>
                    <a:pt x="0" y="1702759"/>
                  </a:lnTo>
                  <a:lnTo>
                    <a:pt x="0" y="1702759"/>
                  </a:lnTo>
                  <a:lnTo>
                    <a:pt x="0" y="1702759"/>
                  </a:lnTo>
                  <a:lnTo>
                    <a:pt x="0" y="136221"/>
                  </a:lnTo>
                  <a:cubicBezTo>
                    <a:pt x="0" y="100093"/>
                    <a:pt x="14352" y="65445"/>
                    <a:pt x="39898" y="39898"/>
                  </a:cubicBezTo>
                  <a:cubicBezTo>
                    <a:pt x="65444" y="14352"/>
                    <a:pt x="100093" y="0"/>
                    <a:pt x="136221" y="0"/>
                  </a:cubicBezTo>
                  <a:close/>
                </a:path>
              </a:pathLst>
            </a:custGeom>
          </p:spPr>
          <p:style>
            <a:lnRef idx="2">
              <a:schemeClr val="accent5">
                <a:hueOff val="-4966938"/>
                <a:satOff val="19906"/>
                <a:lumOff val="431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758" tIns="108478" rIns="62758" bIns="22860" numCol="1" spcCol="1270" anchor="t" anchorCtr="0">
              <a:noAutofit/>
            </a:bodyPr>
            <a:lstStyle/>
            <a:p>
              <a:pPr marL="0" lvl="1" algn="l" defTabSz="800100">
                <a:lnSpc>
                  <a:spcPct val="90000"/>
                </a:lnSpc>
                <a:spcBef>
                  <a:spcPct val="0"/>
                </a:spcBef>
                <a:spcAft>
                  <a:spcPct val="15000"/>
                </a:spcAft>
              </a:pPr>
              <a:r>
                <a:rPr lang="en-US" sz="1600" b="0" kern="1200" dirty="0" smtClean="0">
                  <a:latin typeface="Calibri" pitchFamily="34" charset="0"/>
                  <a:cs typeface="Calibri" pitchFamily="34" charset="0"/>
                </a:rPr>
                <a:t>Difficulty encountered by an individual in executing a task or action</a:t>
              </a:r>
              <a:endParaRPr lang="en-US" sz="1600" kern="1200" dirty="0">
                <a:latin typeface="Calibri" pitchFamily="34" charset="0"/>
                <a:cs typeface="Calibri" pitchFamily="34" charset="0"/>
              </a:endParaRPr>
            </a:p>
          </p:txBody>
        </p:sp>
        <p:sp>
          <p:nvSpPr>
            <p:cNvPr id="11" name="Freeform 10"/>
            <p:cNvSpPr/>
            <p:nvPr/>
          </p:nvSpPr>
          <p:spPr>
            <a:xfrm>
              <a:off x="3337371" y="3778008"/>
              <a:ext cx="2281054" cy="732186"/>
            </a:xfrm>
            <a:custGeom>
              <a:avLst/>
              <a:gdLst>
                <a:gd name="connsiteX0" fmla="*/ 0 w 2281054"/>
                <a:gd name="connsiteY0" fmla="*/ 0 h 732186"/>
                <a:gd name="connsiteX1" fmla="*/ 2281054 w 2281054"/>
                <a:gd name="connsiteY1" fmla="*/ 0 h 732186"/>
                <a:gd name="connsiteX2" fmla="*/ 2281054 w 2281054"/>
                <a:gd name="connsiteY2" fmla="*/ 732186 h 732186"/>
                <a:gd name="connsiteX3" fmla="*/ 0 w 2281054"/>
                <a:gd name="connsiteY3" fmla="*/ 732186 h 732186"/>
                <a:gd name="connsiteX4" fmla="*/ 0 w 2281054"/>
                <a:gd name="connsiteY4" fmla="*/ 0 h 73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1054" h="732186">
                  <a:moveTo>
                    <a:pt x="0" y="0"/>
                  </a:moveTo>
                  <a:lnTo>
                    <a:pt x="2281054" y="0"/>
                  </a:lnTo>
                  <a:lnTo>
                    <a:pt x="2281054" y="732186"/>
                  </a:lnTo>
                  <a:lnTo>
                    <a:pt x="0" y="732186"/>
                  </a:lnTo>
                  <a:lnTo>
                    <a:pt x="0" y="0"/>
                  </a:lnTo>
                  <a:close/>
                </a:path>
              </a:pathLst>
            </a:custGeom>
          </p:spPr>
          <p:style>
            <a:lnRef idx="2">
              <a:schemeClr val="accent5">
                <a:hueOff val="-4966938"/>
                <a:satOff val="19906"/>
                <a:lumOff val="4314"/>
                <a:alphaOff val="0"/>
              </a:schemeClr>
            </a:lnRef>
            <a:fillRef idx="1">
              <a:schemeClr val="accent5">
                <a:hueOff val="-4966938"/>
                <a:satOff val="19906"/>
                <a:lumOff val="4314"/>
                <a:alphaOff val="0"/>
              </a:schemeClr>
            </a:fillRef>
            <a:effectRef idx="0">
              <a:schemeClr val="accent5">
                <a:hueOff val="-4966938"/>
                <a:satOff val="19906"/>
                <a:lumOff val="4314"/>
                <a:alphaOff val="0"/>
              </a:schemeClr>
            </a:effectRef>
            <a:fontRef idx="minor">
              <a:schemeClr val="lt1"/>
            </a:fontRef>
          </p:style>
          <p:txBody>
            <a:bodyPr spcFirstLastPara="0" vert="horz" wrap="square" lIns="83820" tIns="0" rIns="702618" bIns="0" numCol="1" spcCol="1270" anchor="ctr" anchorCtr="0">
              <a:noAutofit/>
            </a:bodyPr>
            <a:lstStyle/>
            <a:p>
              <a:pPr lvl="0" algn="l" defTabSz="977900">
                <a:lnSpc>
                  <a:spcPct val="90000"/>
                </a:lnSpc>
                <a:spcBef>
                  <a:spcPct val="0"/>
                </a:spcBef>
                <a:spcAft>
                  <a:spcPct val="35000"/>
                </a:spcAft>
              </a:pPr>
              <a:r>
                <a:rPr lang="en-US" sz="2200" b="1" kern="1200" dirty="0" smtClean="0">
                  <a:latin typeface="Calibri" pitchFamily="34" charset="0"/>
                  <a:cs typeface="Calibri" pitchFamily="34" charset="0"/>
                </a:rPr>
                <a:t>Activity Limitation </a:t>
              </a:r>
              <a:endParaRPr lang="en-US" sz="2200" b="1" kern="1200" dirty="0">
                <a:latin typeface="Calibri" pitchFamily="34" charset="0"/>
                <a:cs typeface="Calibri" pitchFamily="34" charset="0"/>
              </a:endParaRPr>
            </a:p>
          </p:txBody>
        </p:sp>
        <p:sp>
          <p:nvSpPr>
            <p:cNvPr id="13" name="Freeform 12"/>
            <p:cNvSpPr/>
            <p:nvPr/>
          </p:nvSpPr>
          <p:spPr>
            <a:xfrm>
              <a:off x="6004435" y="2075249"/>
              <a:ext cx="2281054" cy="1702759"/>
            </a:xfrm>
            <a:custGeom>
              <a:avLst/>
              <a:gdLst>
                <a:gd name="connsiteX0" fmla="*/ 136221 w 2281054"/>
                <a:gd name="connsiteY0" fmla="*/ 0 h 1702759"/>
                <a:gd name="connsiteX1" fmla="*/ 2144833 w 2281054"/>
                <a:gd name="connsiteY1" fmla="*/ 0 h 1702759"/>
                <a:gd name="connsiteX2" fmla="*/ 2241156 w 2281054"/>
                <a:gd name="connsiteY2" fmla="*/ 39898 h 1702759"/>
                <a:gd name="connsiteX3" fmla="*/ 2281054 w 2281054"/>
                <a:gd name="connsiteY3" fmla="*/ 136221 h 1702759"/>
                <a:gd name="connsiteX4" fmla="*/ 2281054 w 2281054"/>
                <a:gd name="connsiteY4" fmla="*/ 1702759 h 1702759"/>
                <a:gd name="connsiteX5" fmla="*/ 2281054 w 2281054"/>
                <a:gd name="connsiteY5" fmla="*/ 1702759 h 1702759"/>
                <a:gd name="connsiteX6" fmla="*/ 2281054 w 2281054"/>
                <a:gd name="connsiteY6" fmla="*/ 1702759 h 1702759"/>
                <a:gd name="connsiteX7" fmla="*/ 0 w 2281054"/>
                <a:gd name="connsiteY7" fmla="*/ 1702759 h 1702759"/>
                <a:gd name="connsiteX8" fmla="*/ 0 w 2281054"/>
                <a:gd name="connsiteY8" fmla="*/ 1702759 h 1702759"/>
                <a:gd name="connsiteX9" fmla="*/ 0 w 2281054"/>
                <a:gd name="connsiteY9" fmla="*/ 1702759 h 1702759"/>
                <a:gd name="connsiteX10" fmla="*/ 0 w 2281054"/>
                <a:gd name="connsiteY10" fmla="*/ 136221 h 1702759"/>
                <a:gd name="connsiteX11" fmla="*/ 39898 w 2281054"/>
                <a:gd name="connsiteY11" fmla="*/ 39898 h 1702759"/>
                <a:gd name="connsiteX12" fmla="*/ 136221 w 2281054"/>
                <a:gd name="connsiteY12" fmla="*/ 0 h 170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1054" h="1702759">
                  <a:moveTo>
                    <a:pt x="136221" y="0"/>
                  </a:moveTo>
                  <a:lnTo>
                    <a:pt x="2144833" y="0"/>
                  </a:lnTo>
                  <a:cubicBezTo>
                    <a:pt x="2180961" y="0"/>
                    <a:pt x="2215609" y="14352"/>
                    <a:pt x="2241156" y="39898"/>
                  </a:cubicBezTo>
                  <a:cubicBezTo>
                    <a:pt x="2266702" y="65444"/>
                    <a:pt x="2281054" y="100093"/>
                    <a:pt x="2281054" y="136221"/>
                  </a:cubicBezTo>
                  <a:lnTo>
                    <a:pt x="2281054" y="1702759"/>
                  </a:lnTo>
                  <a:lnTo>
                    <a:pt x="2281054" y="1702759"/>
                  </a:lnTo>
                  <a:lnTo>
                    <a:pt x="2281054" y="1702759"/>
                  </a:lnTo>
                  <a:lnTo>
                    <a:pt x="0" y="1702759"/>
                  </a:lnTo>
                  <a:lnTo>
                    <a:pt x="0" y="1702759"/>
                  </a:lnTo>
                  <a:lnTo>
                    <a:pt x="0" y="1702759"/>
                  </a:lnTo>
                  <a:lnTo>
                    <a:pt x="0" y="136221"/>
                  </a:lnTo>
                  <a:cubicBezTo>
                    <a:pt x="0" y="100093"/>
                    <a:pt x="14352" y="65445"/>
                    <a:pt x="39898" y="39898"/>
                  </a:cubicBezTo>
                  <a:cubicBezTo>
                    <a:pt x="65444" y="14352"/>
                    <a:pt x="100093" y="0"/>
                    <a:pt x="136221" y="0"/>
                  </a:cubicBezTo>
                  <a:close/>
                </a:path>
              </a:pathLst>
            </a:custGeom>
          </p:spPr>
          <p:style>
            <a:lnRef idx="2">
              <a:schemeClr val="accent5">
                <a:hueOff val="-9933876"/>
                <a:satOff val="39811"/>
                <a:lumOff val="86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2758" tIns="108478" rIns="62758" bIns="22860" numCol="1" spcCol="1270" anchor="t" anchorCtr="0">
              <a:noAutofit/>
            </a:bodyPr>
            <a:lstStyle/>
            <a:p>
              <a:pPr marL="0" lvl="1" algn="l" defTabSz="800100">
                <a:lnSpc>
                  <a:spcPct val="90000"/>
                </a:lnSpc>
                <a:spcBef>
                  <a:spcPct val="0"/>
                </a:spcBef>
                <a:spcAft>
                  <a:spcPct val="15000"/>
                </a:spcAft>
              </a:pPr>
              <a:r>
                <a:rPr lang="en-US" sz="1600" b="0" kern="1200" dirty="0" smtClean="0">
                  <a:latin typeface="Calibri" pitchFamily="34" charset="0"/>
                  <a:cs typeface="Calibri" pitchFamily="34" charset="0"/>
                </a:rPr>
                <a:t>Problem experienced by an individual in involvement in life situations</a:t>
              </a:r>
              <a:endParaRPr lang="en-US" sz="1600" kern="1200" dirty="0">
                <a:latin typeface="Calibri" pitchFamily="34" charset="0"/>
                <a:cs typeface="Calibri" pitchFamily="34" charset="0"/>
              </a:endParaRPr>
            </a:p>
          </p:txBody>
        </p:sp>
        <p:sp>
          <p:nvSpPr>
            <p:cNvPr id="14" name="Freeform 13"/>
            <p:cNvSpPr/>
            <p:nvPr/>
          </p:nvSpPr>
          <p:spPr>
            <a:xfrm>
              <a:off x="6004435" y="3778008"/>
              <a:ext cx="2281054" cy="732186"/>
            </a:xfrm>
            <a:custGeom>
              <a:avLst/>
              <a:gdLst>
                <a:gd name="connsiteX0" fmla="*/ 0 w 2281054"/>
                <a:gd name="connsiteY0" fmla="*/ 0 h 732186"/>
                <a:gd name="connsiteX1" fmla="*/ 2281054 w 2281054"/>
                <a:gd name="connsiteY1" fmla="*/ 0 h 732186"/>
                <a:gd name="connsiteX2" fmla="*/ 2281054 w 2281054"/>
                <a:gd name="connsiteY2" fmla="*/ 732186 h 732186"/>
                <a:gd name="connsiteX3" fmla="*/ 0 w 2281054"/>
                <a:gd name="connsiteY3" fmla="*/ 732186 h 732186"/>
                <a:gd name="connsiteX4" fmla="*/ 0 w 2281054"/>
                <a:gd name="connsiteY4" fmla="*/ 0 h 73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1054" h="732186">
                  <a:moveTo>
                    <a:pt x="0" y="0"/>
                  </a:moveTo>
                  <a:lnTo>
                    <a:pt x="2281054" y="0"/>
                  </a:lnTo>
                  <a:lnTo>
                    <a:pt x="2281054" y="732186"/>
                  </a:lnTo>
                  <a:lnTo>
                    <a:pt x="0" y="732186"/>
                  </a:lnTo>
                  <a:lnTo>
                    <a:pt x="0" y="0"/>
                  </a:lnTo>
                  <a:close/>
                </a:path>
              </a:pathLst>
            </a:custGeom>
          </p:spPr>
          <p:style>
            <a:lnRef idx="2">
              <a:schemeClr val="accent5">
                <a:hueOff val="-9933876"/>
                <a:satOff val="39811"/>
                <a:lumOff val="8628"/>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83820" tIns="0" rIns="702618" bIns="0" numCol="1" spcCol="1270" anchor="ctr" anchorCtr="0">
              <a:noAutofit/>
            </a:bodyPr>
            <a:lstStyle/>
            <a:p>
              <a:pPr lvl="0" algn="l" defTabSz="977900">
                <a:lnSpc>
                  <a:spcPct val="90000"/>
                </a:lnSpc>
                <a:spcBef>
                  <a:spcPct val="0"/>
                </a:spcBef>
                <a:spcAft>
                  <a:spcPct val="35000"/>
                </a:spcAft>
              </a:pPr>
              <a:r>
                <a:rPr lang="en-US" sz="2200" b="1" kern="1200" smtClean="0">
                  <a:latin typeface="Calibri" pitchFamily="34" charset="0"/>
                  <a:cs typeface="Calibri" pitchFamily="34" charset="0"/>
                </a:rPr>
                <a:t>Participation Restriction</a:t>
              </a:r>
              <a:endParaRPr lang="en-US" sz="2200" b="1" kern="1200" dirty="0">
                <a:latin typeface="Calibri" pitchFamily="34" charset="0"/>
                <a:cs typeface="Calibri" pitchFamily="34" charset="0"/>
              </a:endParaRPr>
            </a:p>
          </p:txBody>
        </p:sp>
      </p:grpSp>
    </p:spTree>
    <p:extLst>
      <p:ext uri="{BB962C8B-B14F-4D97-AF65-F5344CB8AC3E}">
        <p14:creationId xmlns:p14="http://schemas.microsoft.com/office/powerpoint/2010/main" val="3999831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A441D33F-BAD7-4C06-B0FE-24D130CA537E}" type="slidenum">
              <a:rPr lang="en-US" smtClean="0"/>
              <a:pPr>
                <a:defRPr/>
              </a:pPr>
              <a:t>50</a:t>
            </a:fld>
            <a:endParaRPr lang="en-US"/>
          </a:p>
        </p:txBody>
      </p:sp>
      <p:sp>
        <p:nvSpPr>
          <p:cNvPr id="4" name="Text Placeholder 3"/>
          <p:cNvSpPr>
            <a:spLocks noGrp="1"/>
          </p:cNvSpPr>
          <p:nvPr>
            <p:ph sz="quarter" idx="12"/>
          </p:nvPr>
        </p:nvSpPr>
        <p:spPr/>
        <p:txBody>
          <a:bodyPr/>
          <a:lstStyle/>
          <a:p>
            <a:pPr>
              <a:buClr>
                <a:srgbClr val="92D050"/>
              </a:buClr>
              <a:buFont typeface="Arial" pitchFamily="34" charset="0"/>
              <a:buChar char="•"/>
            </a:pPr>
            <a:r>
              <a:rPr lang="en-US" dirty="0" smtClean="0"/>
              <a:t>W3C HTML Validation</a:t>
            </a:r>
          </a:p>
          <a:p>
            <a:pPr>
              <a:buClr>
                <a:srgbClr val="92D050"/>
              </a:buClr>
            </a:pPr>
            <a:r>
              <a:rPr lang="en-US" sz="1400" dirty="0" smtClean="0"/>
              <a:t>Adhere to W3C Standards it helps in creating error free code.</a:t>
            </a:r>
          </a:p>
          <a:p>
            <a:pPr>
              <a:buClr>
                <a:srgbClr val="92D050"/>
              </a:buClr>
            </a:pPr>
            <a:r>
              <a:rPr lang="en-US" sz="1400" b="1" dirty="0" smtClean="0"/>
              <a:t>HTML Validation URL: </a:t>
            </a:r>
          </a:p>
          <a:p>
            <a:pPr>
              <a:buClr>
                <a:srgbClr val="92D050"/>
              </a:buClr>
            </a:pPr>
            <a:r>
              <a:rPr lang="en-US" sz="1400" i="1" u="sng" dirty="0" smtClean="0">
                <a:hlinkClick r:id="rId2"/>
              </a:rPr>
              <a:t>http://validator.w3.org/</a:t>
            </a:r>
            <a:endParaRPr lang="en-US" sz="1400" dirty="0" smtClean="0"/>
          </a:p>
          <a:p>
            <a:pPr>
              <a:buClr>
                <a:srgbClr val="92D050"/>
              </a:buClr>
            </a:pPr>
            <a:endParaRPr lang="en-US" sz="1800" dirty="0" smtClean="0"/>
          </a:p>
          <a:p>
            <a:pPr>
              <a:buClr>
                <a:srgbClr val="92D050"/>
              </a:buClr>
            </a:pPr>
            <a:endParaRPr lang="en-US" dirty="0" smtClean="0"/>
          </a:p>
          <a:p>
            <a:pPr>
              <a:buClr>
                <a:srgbClr val="92D050"/>
              </a:buCl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endParaRPr lang="en-US" dirty="0" smtClean="0"/>
          </a:p>
          <a:p>
            <a:pPr>
              <a:buClr>
                <a:srgbClr val="92D050"/>
              </a:buClr>
              <a:buFont typeface="Arial" pitchFamily="34" charset="0"/>
              <a:buChar char="•"/>
            </a:pPr>
            <a:r>
              <a:rPr lang="en-US" dirty="0" smtClean="0"/>
              <a:t>W3C CSS Validation</a:t>
            </a:r>
          </a:p>
          <a:p>
            <a:pPr>
              <a:buClr>
                <a:srgbClr val="92D050"/>
              </a:buClr>
            </a:pPr>
            <a:r>
              <a:rPr lang="en-US" sz="1400" b="1" dirty="0" smtClean="0"/>
              <a:t>CSS Validation URL</a:t>
            </a:r>
            <a:r>
              <a:rPr lang="en-US" sz="1400" dirty="0" smtClean="0"/>
              <a:t>: </a:t>
            </a:r>
          </a:p>
          <a:p>
            <a:pPr>
              <a:buClr>
                <a:srgbClr val="92D050"/>
              </a:buClr>
            </a:pPr>
            <a:r>
              <a:rPr lang="en-US" sz="1400" i="1" u="sng" dirty="0" smtClean="0">
                <a:hlinkClick r:id="rId3"/>
              </a:rPr>
              <a:t>http://jigsaw.w3.org/css-validator/</a:t>
            </a:r>
            <a:endParaRPr lang="en-US" sz="1400" i="1"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Valid Code</a:t>
            </a:r>
            <a:endParaRPr lang="en-US" dirty="0"/>
          </a:p>
        </p:txBody>
      </p:sp>
      <p:pic>
        <p:nvPicPr>
          <p:cNvPr id="9" name="Picture 8"/>
          <p:cNvPicPr/>
          <p:nvPr/>
        </p:nvPicPr>
        <p:blipFill>
          <a:blip r:embed="rId4" cstate="email"/>
          <a:srcRect/>
          <a:stretch>
            <a:fillRect/>
          </a:stretch>
        </p:blipFill>
        <p:spPr bwMode="auto">
          <a:xfrm>
            <a:off x="3581400" y="1905000"/>
            <a:ext cx="4648200" cy="1981200"/>
          </a:xfrm>
          <a:prstGeom prst="rect">
            <a:avLst/>
          </a:prstGeom>
          <a:noFill/>
          <a:ln w="3175">
            <a:solidFill>
              <a:schemeClr val="tx1"/>
            </a:solidFill>
            <a:miter lim="800000"/>
            <a:headEnd/>
            <a:tailEnd/>
          </a:ln>
        </p:spPr>
      </p:pic>
      <p:pic>
        <p:nvPicPr>
          <p:cNvPr id="38914" name="Picture 2"/>
          <p:cNvPicPr>
            <a:picLocks noChangeAspect="1" noChangeArrowheads="1"/>
          </p:cNvPicPr>
          <p:nvPr/>
        </p:nvPicPr>
        <p:blipFill>
          <a:blip r:embed="rId5" cstate="email"/>
          <a:srcRect/>
          <a:stretch>
            <a:fillRect/>
          </a:stretch>
        </p:blipFill>
        <p:spPr bwMode="auto">
          <a:xfrm>
            <a:off x="3581400" y="4267199"/>
            <a:ext cx="3733800" cy="1893801"/>
          </a:xfrm>
          <a:prstGeom prst="rect">
            <a:avLst/>
          </a:prstGeom>
          <a:noFill/>
          <a:ln w="3175">
            <a:solidFill>
              <a:schemeClr val="tx1"/>
            </a:solid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066800" y="2967335"/>
            <a:ext cx="6219844"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Accessible Rich Internet Application (ARIA)</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r>
              <a:rPr lang="en-US" dirty="0" smtClean="0"/>
              <a:t>Since HTML only has native support for a few user interface controls (links and form elements), developers often create their own controls using a combination of HTML elements and script.</a:t>
            </a:r>
          </a:p>
          <a:p>
            <a:endParaRPr lang="en-US" sz="1000" dirty="0" smtClean="0"/>
          </a:p>
          <a:p>
            <a:r>
              <a:rPr lang="en-US" dirty="0" smtClean="0"/>
              <a:t>The script changes the purpose (role) and state (properties) of the HTML elements used to build the controls, but these changes are not exposed to Assistive technology (AT). </a:t>
            </a:r>
          </a:p>
          <a:p>
            <a:endParaRPr lang="en-US" sz="1000" dirty="0" smtClean="0"/>
          </a:p>
          <a:p>
            <a:r>
              <a:rPr lang="en-US" dirty="0" smtClean="0"/>
              <a:t>To overcome this problem a new solution evolved: Accessible Rich Internet Applications (ARIA).</a:t>
            </a:r>
          </a:p>
          <a:p>
            <a:endParaRPr lang="en-US" sz="1000" dirty="0" smtClean="0"/>
          </a:p>
          <a:p>
            <a:r>
              <a:rPr lang="en-US" dirty="0" smtClean="0"/>
              <a:t>ARIA is W3C’s recommendation that extends HTML with additional attributes designed to convey custom semantics. These attributes are used by browsers that ARIA to pass along the controls’ state and role to the accessibility API.</a:t>
            </a:r>
          </a:p>
          <a:p>
            <a:endParaRPr lang="en-US" sz="1000" dirty="0" smtClean="0"/>
          </a:p>
          <a:p>
            <a:r>
              <a:rPr lang="en-US" dirty="0" smtClean="0"/>
              <a:t>The most common problems that this addresses are:</a:t>
            </a:r>
          </a:p>
          <a:p>
            <a:pPr lvl="1"/>
            <a:r>
              <a:rPr lang="en-US" dirty="0" smtClean="0"/>
              <a:t>Keyboard interaction  (</a:t>
            </a:r>
            <a:r>
              <a:rPr lang="en-US" dirty="0" err="1" smtClean="0"/>
              <a:t>tabindex</a:t>
            </a:r>
            <a:r>
              <a:rPr lang="en-US" dirty="0" smtClean="0"/>
              <a:t>)</a:t>
            </a:r>
          </a:p>
          <a:p>
            <a:pPr lvl="1"/>
            <a:r>
              <a:rPr lang="en-US" dirty="0" smtClean="0"/>
              <a:t>Exposing the purpose and state of a control (role and properties)</a:t>
            </a:r>
          </a:p>
          <a:p>
            <a:pPr lvl="1"/>
            <a:r>
              <a:rPr lang="en-US" dirty="0" smtClean="0"/>
              <a:t>Exposing the purpose of content (landmark roles)</a:t>
            </a:r>
          </a:p>
          <a:p>
            <a:pPr lvl="1"/>
            <a:r>
              <a:rPr lang="en-US" dirty="0" smtClean="0"/>
              <a:t>Exposing changes in content (live regions)</a:t>
            </a:r>
          </a:p>
          <a:p>
            <a:endParaRPr lang="en-US" dirty="0" smtClean="0"/>
          </a:p>
          <a:p>
            <a:endParaRPr lang="en-US" dirty="0"/>
          </a:p>
        </p:txBody>
      </p:sp>
      <p:sp>
        <p:nvSpPr>
          <p:cNvPr id="2" name="Title 1"/>
          <p:cNvSpPr>
            <a:spLocks noGrp="1"/>
          </p:cNvSpPr>
          <p:nvPr>
            <p:ph type="title"/>
          </p:nvPr>
        </p:nvSpPr>
        <p:spPr/>
        <p:txBody>
          <a:bodyPr/>
          <a:lstStyle/>
          <a:p>
            <a:r>
              <a:rPr lang="en-US" dirty="0" smtClean="0"/>
              <a:t>Why ARIA?</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53</a:t>
            </a:fld>
            <a:endParaRPr lang="en-US" dirty="0"/>
          </a:p>
        </p:txBody>
      </p:sp>
      <p:sp>
        <p:nvSpPr>
          <p:cNvPr id="4" name="Title 3"/>
          <p:cNvSpPr>
            <a:spLocks noGrp="1"/>
          </p:cNvSpPr>
          <p:nvPr>
            <p:ph type="title"/>
          </p:nvPr>
        </p:nvSpPr>
        <p:spPr/>
        <p:txBody>
          <a:bodyPr/>
          <a:lstStyle/>
          <a:p>
            <a:r>
              <a:rPr lang="en-US" dirty="0" smtClean="0"/>
              <a:t>ARIA Core Components</a:t>
            </a:r>
            <a:endParaRPr lang="en-US" dirty="0"/>
          </a:p>
        </p:txBody>
      </p:sp>
      <p:sp>
        <p:nvSpPr>
          <p:cNvPr id="5" name="Rounded Rectangle 4"/>
          <p:cNvSpPr/>
          <p:nvPr/>
        </p:nvSpPr>
        <p:spPr>
          <a:xfrm>
            <a:off x="448312" y="1042489"/>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Roles: </a:t>
            </a:r>
            <a:r>
              <a:rPr lang="en-US" sz="1600" dirty="0" smtClean="0">
                <a:latin typeface="Courier" pitchFamily="49" charset="0"/>
                <a:cs typeface="Calibri" pitchFamily="34" charset="0"/>
              </a:rPr>
              <a:t>&lt;form role="search"&gt;</a:t>
            </a:r>
          </a:p>
        </p:txBody>
      </p:sp>
      <p:sp>
        <p:nvSpPr>
          <p:cNvPr id="7" name="TextBox 6"/>
          <p:cNvSpPr txBox="1"/>
          <p:nvPr/>
        </p:nvSpPr>
        <p:spPr>
          <a:xfrm>
            <a:off x="448674" y="1450522"/>
            <a:ext cx="8172450" cy="338554"/>
          </a:xfrm>
          <a:prstGeom prst="rect">
            <a:avLst/>
          </a:prstGeom>
          <a:noFill/>
        </p:spPr>
        <p:txBody>
          <a:bodyPr wrap="square" rtlCol="0">
            <a:spAutoFit/>
          </a:bodyPr>
          <a:lstStyle/>
          <a:p>
            <a:r>
              <a:rPr lang="en-US" sz="1600" dirty="0" smtClean="0">
                <a:latin typeface="Calibri" pitchFamily="34" charset="0"/>
                <a:cs typeface="Calibri" pitchFamily="34" charset="0"/>
              </a:rPr>
              <a:t>alert, button, checkbox, header, </a:t>
            </a:r>
            <a:r>
              <a:rPr lang="en-US" sz="1600" dirty="0" err="1" smtClean="0">
                <a:latin typeface="Calibri" pitchFamily="34" charset="0"/>
                <a:cs typeface="Calibri" pitchFamily="34" charset="0"/>
              </a:rPr>
              <a:t>img</a:t>
            </a:r>
            <a:r>
              <a:rPr lang="en-US" sz="1600" dirty="0" smtClean="0">
                <a:latin typeface="Calibri" pitchFamily="34" charset="0"/>
                <a:cs typeface="Calibri" pitchFamily="34" charset="0"/>
              </a:rPr>
              <a:t>, slider, navigation, widget, etc.</a:t>
            </a:r>
            <a:endParaRPr lang="en-US" sz="1600" dirty="0">
              <a:latin typeface="Calibri" pitchFamily="34" charset="0"/>
              <a:cs typeface="Calibri" pitchFamily="34" charset="0"/>
            </a:endParaRPr>
          </a:p>
        </p:txBody>
      </p:sp>
      <p:sp>
        <p:nvSpPr>
          <p:cNvPr id="8" name="Rounded Rectangle 7"/>
          <p:cNvSpPr/>
          <p:nvPr/>
        </p:nvSpPr>
        <p:spPr>
          <a:xfrm>
            <a:off x="455932" y="2038169"/>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States: </a:t>
            </a:r>
            <a:r>
              <a:rPr lang="en-US" sz="1600" dirty="0" smtClean="0">
                <a:latin typeface="Courier" pitchFamily="49" charset="0"/>
                <a:cs typeface="Calibri" pitchFamily="34" charset="0"/>
              </a:rPr>
              <a:t>&lt;input aria-disabled="true"&gt;</a:t>
            </a:r>
          </a:p>
        </p:txBody>
      </p:sp>
      <p:sp>
        <p:nvSpPr>
          <p:cNvPr id="9" name="TextBox 8"/>
          <p:cNvSpPr txBox="1"/>
          <p:nvPr/>
        </p:nvSpPr>
        <p:spPr>
          <a:xfrm>
            <a:off x="425814" y="2446202"/>
            <a:ext cx="8172450" cy="338554"/>
          </a:xfrm>
          <a:prstGeom prst="rect">
            <a:avLst/>
          </a:prstGeom>
          <a:noFill/>
        </p:spPr>
        <p:txBody>
          <a:bodyPr wrap="square" rtlCol="0">
            <a:spAutoFit/>
          </a:bodyPr>
          <a:lstStyle/>
          <a:p>
            <a:r>
              <a:rPr lang="en-US" sz="1600" dirty="0" smtClean="0">
                <a:latin typeface="Calibri" pitchFamily="34" charset="0"/>
                <a:cs typeface="Calibri" pitchFamily="34" charset="0"/>
              </a:rPr>
              <a:t>aria-checked, aria-pressed, aria-grabbed, aria-hidden, etc.</a:t>
            </a:r>
            <a:endParaRPr lang="en-US" sz="1600" dirty="0">
              <a:latin typeface="Calibri" pitchFamily="34" charset="0"/>
              <a:cs typeface="Calibri" pitchFamily="34" charset="0"/>
            </a:endParaRPr>
          </a:p>
        </p:txBody>
      </p:sp>
      <p:sp>
        <p:nvSpPr>
          <p:cNvPr id="10" name="Rounded Rectangle 9"/>
          <p:cNvSpPr/>
          <p:nvPr/>
        </p:nvSpPr>
        <p:spPr>
          <a:xfrm>
            <a:off x="471172" y="2970349"/>
            <a:ext cx="5475051" cy="410987"/>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r>
              <a:rPr lang="en-US" sz="1600" dirty="0" smtClean="0">
                <a:latin typeface="Calibri" pitchFamily="34" charset="0"/>
                <a:cs typeface="Calibri" pitchFamily="34" charset="0"/>
              </a:rPr>
              <a:t>Properties: </a:t>
            </a:r>
            <a:r>
              <a:rPr lang="en-US" sz="1600" dirty="0" smtClean="0">
                <a:latin typeface="Courier" pitchFamily="49" charset="0"/>
                <a:cs typeface="Calibri" pitchFamily="34" charset="0"/>
              </a:rPr>
              <a:t>&lt;input aria-required="true"&gt;</a:t>
            </a:r>
          </a:p>
        </p:txBody>
      </p:sp>
      <p:sp>
        <p:nvSpPr>
          <p:cNvPr id="11" name="TextBox 10"/>
          <p:cNvSpPr txBox="1"/>
          <p:nvPr/>
        </p:nvSpPr>
        <p:spPr>
          <a:xfrm>
            <a:off x="441054" y="3365682"/>
            <a:ext cx="8172450" cy="338554"/>
          </a:xfrm>
          <a:prstGeom prst="rect">
            <a:avLst/>
          </a:prstGeom>
          <a:noFill/>
        </p:spPr>
        <p:txBody>
          <a:bodyPr wrap="square" rtlCol="0">
            <a:spAutoFit/>
          </a:bodyPr>
          <a:lstStyle/>
          <a:p>
            <a:r>
              <a:rPr lang="es-ES" sz="1600" dirty="0" smtClean="0">
                <a:latin typeface="Calibri" pitchFamily="34" charset="0"/>
                <a:cs typeface="Calibri" pitchFamily="34" charset="0"/>
              </a:rPr>
              <a:t>aria-</a:t>
            </a:r>
            <a:r>
              <a:rPr lang="es-ES" sz="1600" dirty="0" err="1" smtClean="0">
                <a:latin typeface="Calibri" pitchFamily="34" charset="0"/>
                <a:cs typeface="Calibri" pitchFamily="34" charset="0"/>
              </a:rPr>
              <a:t>describedby</a:t>
            </a:r>
            <a:r>
              <a:rPr lang="es-ES" sz="1600" dirty="0" smtClean="0">
                <a:latin typeface="Calibri" pitchFamily="34" charset="0"/>
                <a:cs typeface="Calibri" pitchFamily="34" charset="0"/>
              </a:rPr>
              <a:t>, aria-</a:t>
            </a:r>
            <a:r>
              <a:rPr lang="es-ES" sz="1600" dirty="0" err="1" smtClean="0">
                <a:latin typeface="Calibri" pitchFamily="34" charset="0"/>
                <a:cs typeface="Calibri" pitchFamily="34" charset="0"/>
              </a:rPr>
              <a:t>labelledby</a:t>
            </a:r>
            <a:r>
              <a:rPr lang="es-ES" sz="1600" dirty="0" smtClean="0">
                <a:latin typeface="Calibri" pitchFamily="34" charset="0"/>
                <a:cs typeface="Calibri" pitchFamily="34" charset="0"/>
              </a:rPr>
              <a:t>, aria-</a:t>
            </a:r>
            <a:r>
              <a:rPr lang="es-ES" sz="1600" dirty="0" err="1" smtClean="0">
                <a:latin typeface="Calibri" pitchFamily="34" charset="0"/>
                <a:cs typeface="Calibri" pitchFamily="34" charset="0"/>
              </a:rPr>
              <a:t>live</a:t>
            </a:r>
            <a:r>
              <a:rPr lang="es-ES" sz="1600" dirty="0" smtClean="0">
                <a:latin typeface="Calibri" pitchFamily="34" charset="0"/>
                <a:cs typeface="Calibri" pitchFamily="34" charset="0"/>
              </a:rPr>
              <a:t>, aria-</a:t>
            </a:r>
            <a:r>
              <a:rPr lang="es-ES" sz="1600" dirty="0" err="1" smtClean="0">
                <a:latin typeface="Calibri" pitchFamily="34" charset="0"/>
                <a:cs typeface="Calibri" pitchFamily="34" charset="0"/>
              </a:rPr>
              <a:t>required</a:t>
            </a:r>
            <a:r>
              <a:rPr lang="es-ES" sz="1600" dirty="0" smtClean="0">
                <a:latin typeface="Calibri" pitchFamily="34" charset="0"/>
                <a:cs typeface="Calibri" pitchFamily="34" charset="0"/>
              </a:rPr>
              <a:t>, aria-</a:t>
            </a:r>
            <a:r>
              <a:rPr lang="es-ES" sz="1600" dirty="0" err="1" smtClean="0">
                <a:latin typeface="Calibri" pitchFamily="34" charset="0"/>
                <a:cs typeface="Calibri" pitchFamily="34" charset="0"/>
              </a:rPr>
              <a:t>valuemax</a:t>
            </a:r>
            <a:r>
              <a:rPr lang="es-ES" sz="1600" dirty="0" smtClean="0">
                <a:latin typeface="Calibri" pitchFamily="34" charset="0"/>
                <a:cs typeface="Calibri" pitchFamily="34" charset="0"/>
              </a:rPr>
              <a:t>, etc.</a:t>
            </a:r>
            <a:endParaRPr lang="en-US" sz="1600" dirty="0">
              <a:latin typeface="Calibri" pitchFamily="34" charset="0"/>
              <a:cs typeface="Calibri" pitchFamily="34" charset="0"/>
            </a:endParaRPr>
          </a:p>
        </p:txBody>
      </p:sp>
      <p:sp>
        <p:nvSpPr>
          <p:cNvPr id="6" name="TextBox 5"/>
          <p:cNvSpPr txBox="1"/>
          <p:nvPr/>
        </p:nvSpPr>
        <p:spPr>
          <a:xfrm>
            <a:off x="451266" y="4001991"/>
            <a:ext cx="6365174" cy="738664"/>
          </a:xfrm>
          <a:prstGeom prst="rect">
            <a:avLst/>
          </a:prstGeom>
          <a:noFill/>
        </p:spPr>
        <p:txBody>
          <a:bodyPr wrap="square" rtlCol="0">
            <a:spAutoFit/>
          </a:bodyPr>
          <a:lstStyle/>
          <a:p>
            <a:r>
              <a:rPr lang="en-US" sz="1400" dirty="0" smtClean="0">
                <a:latin typeface="Calibri" pitchFamily="34" charset="0"/>
                <a:cs typeface="Calibri" pitchFamily="34" charset="0"/>
                <a:hlinkClick r:id="rId3"/>
              </a:rPr>
              <a:t>More ARIA Properties - </a:t>
            </a:r>
            <a:r>
              <a:rPr lang="en-US" sz="1400" b="0" dirty="0" smtClean="0">
                <a:latin typeface="Calibri" pitchFamily="34" charset="0"/>
                <a:cs typeface="Calibri" pitchFamily="34" charset="0"/>
                <a:hlinkClick r:id="rId3"/>
              </a:rPr>
              <a:t>http</a:t>
            </a:r>
            <a:r>
              <a:rPr lang="en-US" sz="1400" b="0" dirty="0">
                <a:latin typeface="Calibri" pitchFamily="34" charset="0"/>
                <a:cs typeface="Calibri" pitchFamily="34" charset="0"/>
                <a:hlinkClick r:id="rId3"/>
              </a:rPr>
              <a:t>://test.cita.illinois.edu/aria</a:t>
            </a:r>
            <a:r>
              <a:rPr lang="en-US" sz="1400" b="0" dirty="0" smtClean="0">
                <a:hlinkClick r:id="rId3"/>
              </a:rPr>
              <a:t>/</a:t>
            </a:r>
            <a:endParaRPr lang="en-US" sz="1400" b="0" dirty="0" smtClean="0"/>
          </a:p>
          <a:p>
            <a:endParaRPr lang="en-US" sz="1400" b="0" dirty="0" smtClean="0"/>
          </a:p>
          <a:p>
            <a:endParaRPr lang="en-US" sz="1400" b="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54</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How ARIA Works?</a:t>
            </a:r>
            <a:endParaRPr lang="en-US" dirty="0"/>
          </a:p>
        </p:txBody>
      </p:sp>
      <p:pic>
        <p:nvPicPr>
          <p:cNvPr id="5222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t="3234"/>
          <a:stretch>
            <a:fillRect/>
          </a:stretch>
        </p:blipFill>
        <p:spPr bwMode="auto">
          <a:xfrm>
            <a:off x="406400" y="889000"/>
            <a:ext cx="8618538" cy="5449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55</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ARIA Support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71026582"/>
              </p:ext>
            </p:extLst>
          </p:nvPr>
        </p:nvGraphicFramePr>
        <p:xfrm>
          <a:off x="394123" y="818472"/>
          <a:ext cx="8427760" cy="2022720"/>
        </p:xfrm>
        <a:graphic>
          <a:graphicData uri="http://schemas.openxmlformats.org/drawingml/2006/table">
            <a:tbl>
              <a:tblPr firstRow="1" bandRow="1">
                <a:tableStyleId>{BC89EF96-8CEA-46FF-86C4-4CE0E7609802}</a:tableStyleId>
              </a:tblPr>
              <a:tblGrid>
                <a:gridCol w="1947549"/>
                <a:gridCol w="1626681"/>
                <a:gridCol w="4853530"/>
              </a:tblGrid>
              <a:tr h="234893">
                <a:tc>
                  <a:txBody>
                    <a:bodyPr/>
                    <a:lstStyle/>
                    <a:p>
                      <a:r>
                        <a:rPr lang="en-US" sz="1200" dirty="0">
                          <a:latin typeface="Calibri" pitchFamily="34" charset="0"/>
                        </a:rPr>
                        <a:t>Browser</a:t>
                      </a:r>
                    </a:p>
                  </a:txBody>
                  <a:tcPr marL="71724" marR="71724" marT="35862" marB="35862"/>
                </a:tc>
                <a:tc>
                  <a:txBody>
                    <a:bodyPr/>
                    <a:lstStyle/>
                    <a:p>
                      <a:r>
                        <a:rPr lang="en-US" sz="1200">
                          <a:latin typeface="Calibri" pitchFamily="34" charset="0"/>
                        </a:rPr>
                        <a:t>Minimum Version</a:t>
                      </a:r>
                    </a:p>
                  </a:txBody>
                  <a:tcPr marL="71724" marR="71724" marT="35862" marB="35862"/>
                </a:tc>
                <a:tc>
                  <a:txBody>
                    <a:bodyPr/>
                    <a:lstStyle/>
                    <a:p>
                      <a:r>
                        <a:rPr lang="en-US" sz="1200">
                          <a:latin typeface="Calibri" pitchFamily="34" charset="0"/>
                        </a:rPr>
                        <a:t>Notes</a:t>
                      </a:r>
                    </a:p>
                  </a:txBody>
                  <a:tcPr marL="71724" marR="71724" marT="35862" marB="35862"/>
                </a:tc>
              </a:tr>
              <a:tr h="234893">
                <a:tc>
                  <a:txBody>
                    <a:bodyPr/>
                    <a:lstStyle/>
                    <a:p>
                      <a:r>
                        <a:rPr lang="en-US" sz="1200" dirty="0">
                          <a:latin typeface="Calibri" pitchFamily="34" charset="0"/>
                        </a:rPr>
                        <a:t>Firefox</a:t>
                      </a:r>
                    </a:p>
                  </a:txBody>
                  <a:tcPr marL="71724" marR="71724" marT="35862" marB="35862"/>
                </a:tc>
                <a:tc>
                  <a:txBody>
                    <a:bodyPr/>
                    <a:lstStyle/>
                    <a:p>
                      <a:r>
                        <a:rPr lang="en-US" sz="1200" dirty="0">
                          <a:latin typeface="Calibri" pitchFamily="34" charset="0"/>
                        </a:rPr>
                        <a:t>3.0+</a:t>
                      </a:r>
                    </a:p>
                  </a:txBody>
                  <a:tcPr marL="71724" marR="71724" marT="35862" marB="35862"/>
                </a:tc>
                <a:tc>
                  <a:txBody>
                    <a:bodyPr/>
                    <a:lstStyle/>
                    <a:p>
                      <a:r>
                        <a:rPr lang="en-US" sz="1200" dirty="0">
                          <a:latin typeface="Calibri" pitchFamily="34" charset="0"/>
                        </a:rPr>
                        <a:t>Works with NVDA, JAWS 10+ and Orca</a:t>
                      </a:r>
                    </a:p>
                  </a:txBody>
                  <a:tcPr marL="71724" marR="71724" marT="35862" marB="35862"/>
                </a:tc>
              </a:tr>
              <a:tr h="234893">
                <a:tc>
                  <a:txBody>
                    <a:bodyPr/>
                    <a:lstStyle/>
                    <a:p>
                      <a:r>
                        <a:rPr lang="en-US" sz="1200">
                          <a:latin typeface="Calibri" pitchFamily="34" charset="0"/>
                          <a:hlinkClick r:id="rId3" tooltip="http://dev.chromium.org/developers/design-documents/accessibility#TOC-WAI-ARIA-Support"/>
                        </a:rPr>
                        <a:t>Chrome</a:t>
                      </a:r>
                      <a:endParaRPr lang="en-US" sz="1200">
                        <a:latin typeface="Calibri" pitchFamily="34" charset="0"/>
                      </a:endParaRPr>
                    </a:p>
                  </a:txBody>
                  <a:tcPr marL="71724" marR="71724" marT="35862" marB="35862"/>
                </a:tc>
                <a:tc>
                  <a:txBody>
                    <a:bodyPr/>
                    <a:lstStyle/>
                    <a:p>
                      <a:r>
                        <a:rPr lang="en-US" sz="1200" dirty="0">
                          <a:latin typeface="Calibri" pitchFamily="34" charset="0"/>
                        </a:rPr>
                        <a:t>Latest</a:t>
                      </a:r>
                    </a:p>
                  </a:txBody>
                  <a:tcPr marL="71724" marR="71724" marT="35862" marB="35862"/>
                </a:tc>
                <a:tc>
                  <a:txBody>
                    <a:bodyPr/>
                    <a:lstStyle/>
                    <a:p>
                      <a:r>
                        <a:rPr lang="en-US" sz="1200" dirty="0">
                          <a:latin typeface="Calibri" pitchFamily="34" charset="0"/>
                        </a:rPr>
                        <a:t>Screen reader support still experimental as of Chrome 15</a:t>
                      </a:r>
                    </a:p>
                  </a:txBody>
                  <a:tcPr marL="71724" marR="71724" marT="35862" marB="35862"/>
                </a:tc>
              </a:tr>
              <a:tr h="403615">
                <a:tc>
                  <a:txBody>
                    <a:bodyPr/>
                    <a:lstStyle/>
                    <a:p>
                      <a:r>
                        <a:rPr lang="en-US" sz="1200" dirty="0">
                          <a:latin typeface="Calibri" pitchFamily="34" charset="0"/>
                        </a:rPr>
                        <a:t>Safari</a:t>
                      </a:r>
                    </a:p>
                  </a:txBody>
                  <a:tcPr marL="71724" marR="71724" marT="35862" marB="35862"/>
                </a:tc>
                <a:tc>
                  <a:txBody>
                    <a:bodyPr/>
                    <a:lstStyle/>
                    <a:p>
                      <a:r>
                        <a:rPr lang="en-US" sz="1200">
                          <a:latin typeface="Calibri" pitchFamily="34" charset="0"/>
                        </a:rPr>
                        <a:t>4+</a:t>
                      </a:r>
                    </a:p>
                  </a:txBody>
                  <a:tcPr marL="71724" marR="71724" marT="35862" marB="35862"/>
                </a:tc>
                <a:tc>
                  <a:txBody>
                    <a:bodyPr/>
                    <a:lstStyle/>
                    <a:p>
                      <a:r>
                        <a:rPr lang="en-US" sz="1200" dirty="0">
                          <a:latin typeface="Calibri" pitchFamily="34" charset="0"/>
                        </a:rPr>
                        <a:t>Safari 5 support is much improved.</a:t>
                      </a:r>
                      <a:br>
                        <a:rPr lang="en-US" sz="1200" dirty="0">
                          <a:latin typeface="Calibri" pitchFamily="34" charset="0"/>
                        </a:rPr>
                      </a:br>
                      <a:r>
                        <a:rPr lang="en-US" sz="1200" dirty="0">
                          <a:latin typeface="Calibri" pitchFamily="34" charset="0"/>
                        </a:rPr>
                        <a:t>Live region support requires Safari 5 with VoiceOver on iOS5 or OS X Lion</a:t>
                      </a:r>
                    </a:p>
                  </a:txBody>
                  <a:tcPr marL="71724" marR="71724" marT="35862" marB="35862"/>
                </a:tc>
              </a:tr>
              <a:tr h="234893">
                <a:tc>
                  <a:txBody>
                    <a:bodyPr/>
                    <a:lstStyle/>
                    <a:p>
                      <a:r>
                        <a:rPr lang="en-US" sz="1200" dirty="0">
                          <a:latin typeface="Calibri" pitchFamily="34" charset="0"/>
                          <a:hlinkClick r:id="rId4" tooltip="http://www.opera.com/docs/specs/presto28/wai-aria/roleattributes/"/>
                        </a:rPr>
                        <a:t>Opera</a:t>
                      </a:r>
                      <a:endParaRPr lang="en-US" sz="1200" dirty="0">
                        <a:latin typeface="Calibri" pitchFamily="34" charset="0"/>
                      </a:endParaRPr>
                    </a:p>
                  </a:txBody>
                  <a:tcPr marL="71724" marR="71724" marT="35862" marB="35862"/>
                </a:tc>
                <a:tc>
                  <a:txBody>
                    <a:bodyPr/>
                    <a:lstStyle/>
                    <a:p>
                      <a:r>
                        <a:rPr lang="en-US" sz="1200">
                          <a:latin typeface="Calibri" pitchFamily="34" charset="0"/>
                        </a:rPr>
                        <a:t>9.5+</a:t>
                      </a:r>
                    </a:p>
                  </a:txBody>
                  <a:tcPr marL="71724" marR="71724" marT="35862" marB="35862"/>
                </a:tc>
                <a:tc>
                  <a:txBody>
                    <a:bodyPr/>
                    <a:lstStyle/>
                    <a:p>
                      <a:r>
                        <a:rPr lang="en-US" sz="1200" dirty="0">
                          <a:latin typeface="Calibri" pitchFamily="34" charset="0"/>
                        </a:rPr>
                        <a:t>Requires VoiceOver on OS X. TBD: how well does this currently work?</a:t>
                      </a:r>
                    </a:p>
                  </a:txBody>
                  <a:tcPr marL="71724" marR="71724" marT="35862" marB="35862"/>
                </a:tc>
              </a:tr>
              <a:tr h="566820">
                <a:tc>
                  <a:txBody>
                    <a:bodyPr/>
                    <a:lstStyle/>
                    <a:p>
                      <a:r>
                        <a:rPr lang="en-US" sz="1200">
                          <a:latin typeface="Calibri" pitchFamily="34" charset="0"/>
                          <a:hlinkClick r:id="rId5" tooltip="http://msdn.microsoft.com/en-us/library/cc891505(v=vs.85).aspx"/>
                        </a:rPr>
                        <a:t>Internet Explorer</a:t>
                      </a:r>
                      <a:endParaRPr lang="en-US" sz="1200">
                        <a:latin typeface="Calibri" pitchFamily="34" charset="0"/>
                      </a:endParaRPr>
                    </a:p>
                  </a:txBody>
                  <a:tcPr marL="71724" marR="71724" marT="35862" marB="35862"/>
                </a:tc>
                <a:tc>
                  <a:txBody>
                    <a:bodyPr/>
                    <a:lstStyle/>
                    <a:p>
                      <a:r>
                        <a:rPr lang="en-US" sz="1200">
                          <a:latin typeface="Calibri" pitchFamily="34" charset="0"/>
                        </a:rPr>
                        <a:t>8+</a:t>
                      </a:r>
                    </a:p>
                  </a:txBody>
                  <a:tcPr marL="71724" marR="71724" marT="35862" marB="35862"/>
                </a:tc>
                <a:tc>
                  <a:txBody>
                    <a:bodyPr/>
                    <a:lstStyle/>
                    <a:p>
                      <a:r>
                        <a:rPr lang="en-US" sz="1200" dirty="0">
                          <a:latin typeface="Calibri" pitchFamily="34" charset="0"/>
                        </a:rPr>
                        <a:t>Works with JAWS 10+ and NVDA. No live region support in NVDA.</a:t>
                      </a:r>
                      <a:br>
                        <a:rPr lang="en-US" sz="1200" dirty="0">
                          <a:latin typeface="Calibri" pitchFamily="34" charset="0"/>
                        </a:rPr>
                      </a:br>
                      <a:r>
                        <a:rPr lang="en-US" sz="1200" dirty="0">
                          <a:latin typeface="Calibri" pitchFamily="34" charset="0"/>
                        </a:rPr>
                        <a:t>IE9 support is much improved.</a:t>
                      </a:r>
                    </a:p>
                  </a:txBody>
                  <a:tcPr marL="71724" marR="71724" marT="35862" marB="35862"/>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09165411"/>
              </p:ext>
            </p:extLst>
          </p:nvPr>
        </p:nvGraphicFramePr>
        <p:xfrm>
          <a:off x="379990" y="3012252"/>
          <a:ext cx="8420100" cy="2651760"/>
        </p:xfrm>
        <a:graphic>
          <a:graphicData uri="http://schemas.openxmlformats.org/drawingml/2006/table">
            <a:tbl>
              <a:tblPr firstRow="1" bandRow="1">
                <a:tableStyleId>{3C2FFA5D-87B4-456A-9821-1D502468CF0F}</a:tableStyleId>
              </a:tblPr>
              <a:tblGrid>
                <a:gridCol w="1999528"/>
                <a:gridCol w="1641764"/>
                <a:gridCol w="4778808"/>
              </a:tblGrid>
              <a:tr h="0">
                <a:tc>
                  <a:txBody>
                    <a:bodyPr/>
                    <a:lstStyle/>
                    <a:p>
                      <a:r>
                        <a:rPr lang="en-US" sz="1200">
                          <a:latin typeface="Calibri" pitchFamily="34" charset="0"/>
                        </a:rPr>
                        <a:t>Assistive Technology</a:t>
                      </a:r>
                    </a:p>
                  </a:txBody>
                  <a:tcPr anchor="ctr"/>
                </a:tc>
                <a:tc>
                  <a:txBody>
                    <a:bodyPr/>
                    <a:lstStyle/>
                    <a:p>
                      <a:r>
                        <a:rPr lang="en-US" sz="1200">
                          <a:latin typeface="Calibri" pitchFamily="34" charset="0"/>
                        </a:rPr>
                        <a:t>Minimum Version for basic ARIA</a:t>
                      </a:r>
                    </a:p>
                  </a:txBody>
                  <a:tcPr anchor="ctr"/>
                </a:tc>
                <a:tc>
                  <a:txBody>
                    <a:bodyPr/>
                    <a:lstStyle/>
                    <a:p>
                      <a:r>
                        <a:rPr lang="en-US" sz="1200">
                          <a:latin typeface="Calibri" pitchFamily="34" charset="0"/>
                        </a:rPr>
                        <a:t>Minimum version for live region and alert support</a:t>
                      </a:r>
                    </a:p>
                  </a:txBody>
                  <a:tcPr anchor="ctr"/>
                </a:tc>
              </a:tr>
              <a:tr h="0">
                <a:tc>
                  <a:txBody>
                    <a:bodyPr/>
                    <a:lstStyle/>
                    <a:p>
                      <a:r>
                        <a:rPr lang="en-US" sz="1200">
                          <a:latin typeface="Calibri" pitchFamily="34" charset="0"/>
                        </a:rPr>
                        <a:t>NVDA</a:t>
                      </a:r>
                    </a:p>
                  </a:txBody>
                  <a:tcPr anchor="ctr"/>
                </a:tc>
                <a:tc>
                  <a:txBody>
                    <a:bodyPr/>
                    <a:lstStyle/>
                    <a:p>
                      <a:r>
                        <a:rPr lang="en-US" sz="1200">
                          <a:latin typeface="Calibri" pitchFamily="34" charset="0"/>
                        </a:rPr>
                        <a:t>2010.2</a:t>
                      </a:r>
                      <a:br>
                        <a:rPr lang="en-US" sz="1200">
                          <a:latin typeface="Calibri" pitchFamily="34" charset="0"/>
                        </a:rPr>
                      </a:br>
                      <a:r>
                        <a:rPr lang="en-US" sz="1200">
                          <a:latin typeface="Calibri" pitchFamily="34" charset="0"/>
                        </a:rPr>
                        <a:t>(NVDA is always a free upgrade)</a:t>
                      </a:r>
                    </a:p>
                  </a:txBody>
                  <a:tcPr anchor="ctr"/>
                </a:tc>
                <a:tc>
                  <a:txBody>
                    <a:bodyPr/>
                    <a:lstStyle/>
                    <a:p>
                      <a:r>
                        <a:rPr lang="en-US" sz="1200" dirty="0">
                          <a:latin typeface="Calibri" pitchFamily="34" charset="0"/>
                        </a:rPr>
                        <a:t>2011.1 for Firefox, no live region support in IE as of 2011.2.</a:t>
                      </a:r>
                    </a:p>
                  </a:txBody>
                  <a:tcPr anchor="ctr"/>
                </a:tc>
              </a:tr>
              <a:tr h="0">
                <a:tc>
                  <a:txBody>
                    <a:bodyPr/>
                    <a:lstStyle/>
                    <a:p>
                      <a:r>
                        <a:rPr lang="en-US" sz="1200">
                          <a:latin typeface="Calibri" pitchFamily="34" charset="0"/>
                        </a:rPr>
                        <a:t>Orca</a:t>
                      </a:r>
                    </a:p>
                  </a:txBody>
                  <a:tcPr anchor="ctr"/>
                </a:tc>
                <a:tc>
                  <a:txBody>
                    <a:bodyPr/>
                    <a:lstStyle/>
                    <a:p>
                      <a:r>
                        <a:rPr lang="en-US" sz="1200" dirty="0">
                          <a:latin typeface="Calibri" pitchFamily="34" charset="0"/>
                        </a:rPr>
                        <a:t>? (TBD)</a:t>
                      </a:r>
                    </a:p>
                  </a:txBody>
                  <a:tcPr anchor="ctr"/>
                </a:tc>
                <a:tc>
                  <a:txBody>
                    <a:bodyPr/>
                    <a:lstStyle/>
                    <a:p>
                      <a:r>
                        <a:rPr lang="en-US" sz="1200">
                          <a:latin typeface="Calibri" pitchFamily="34" charset="0"/>
                        </a:rPr>
                        <a:t>? (TBD)</a:t>
                      </a:r>
                    </a:p>
                  </a:txBody>
                  <a:tcPr anchor="ctr"/>
                </a:tc>
              </a:tr>
              <a:tr h="0">
                <a:tc>
                  <a:txBody>
                    <a:bodyPr/>
                    <a:lstStyle/>
                    <a:p>
                      <a:r>
                        <a:rPr lang="en-US" sz="1200">
                          <a:latin typeface="Calibri" pitchFamily="34" charset="0"/>
                        </a:rPr>
                        <a:t>VoiceOver</a:t>
                      </a:r>
                    </a:p>
                  </a:txBody>
                  <a:tcPr anchor="ctr"/>
                </a:tc>
                <a:tc>
                  <a:txBody>
                    <a:bodyPr/>
                    <a:lstStyle/>
                    <a:p>
                      <a:r>
                        <a:rPr lang="en-US" sz="1200">
                          <a:latin typeface="Calibri" pitchFamily="34" charset="0"/>
                        </a:rPr>
                        <a:t>OSX 10.5,</a:t>
                      </a:r>
                      <a:br>
                        <a:rPr lang="en-US" sz="1200">
                          <a:latin typeface="Calibri" pitchFamily="34" charset="0"/>
                        </a:rPr>
                      </a:br>
                      <a:r>
                        <a:rPr lang="en-US" sz="1200">
                          <a:latin typeface="Calibri" pitchFamily="34" charset="0"/>
                        </a:rPr>
                        <a:t>iOS 4</a:t>
                      </a:r>
                    </a:p>
                  </a:txBody>
                  <a:tcPr anchor="ctr"/>
                </a:tc>
                <a:tc>
                  <a:txBody>
                    <a:bodyPr/>
                    <a:lstStyle/>
                    <a:p>
                      <a:r>
                        <a:rPr lang="pt-BR" sz="1200">
                          <a:latin typeface="Calibri" pitchFamily="34" charset="0"/>
                        </a:rPr>
                        <a:t>OS X 10.7</a:t>
                      </a:r>
                      <a:br>
                        <a:rPr lang="pt-BR" sz="1200">
                          <a:latin typeface="Calibri" pitchFamily="34" charset="0"/>
                        </a:rPr>
                      </a:br>
                      <a:r>
                        <a:rPr lang="pt-BR" sz="1200">
                          <a:latin typeface="Calibri" pitchFamily="34" charset="0"/>
                        </a:rPr>
                        <a:t>iOS 5</a:t>
                      </a:r>
                    </a:p>
                  </a:txBody>
                  <a:tcPr anchor="ctr"/>
                </a:tc>
              </a:tr>
              <a:tr h="0">
                <a:tc>
                  <a:txBody>
                    <a:bodyPr/>
                    <a:lstStyle/>
                    <a:p>
                      <a:r>
                        <a:rPr lang="en-US" sz="1200">
                          <a:latin typeface="Calibri" pitchFamily="34" charset="0"/>
                        </a:rPr>
                        <a:t>JAWS</a:t>
                      </a:r>
                    </a:p>
                  </a:txBody>
                  <a:tcPr anchor="ctr"/>
                </a:tc>
                <a:tc>
                  <a:txBody>
                    <a:bodyPr/>
                    <a:lstStyle/>
                    <a:p>
                      <a:r>
                        <a:rPr lang="en-US" sz="1200">
                          <a:latin typeface="Calibri" pitchFamily="34" charset="0"/>
                        </a:rPr>
                        <a:t>8</a:t>
                      </a:r>
                    </a:p>
                  </a:txBody>
                  <a:tcPr anchor="ctr"/>
                </a:tc>
                <a:tc>
                  <a:txBody>
                    <a:bodyPr/>
                    <a:lstStyle/>
                    <a:p>
                      <a:r>
                        <a:rPr lang="en-US" sz="1200">
                          <a:latin typeface="Calibri" pitchFamily="34" charset="0"/>
                        </a:rPr>
                        <a:t>10</a:t>
                      </a:r>
                    </a:p>
                  </a:txBody>
                  <a:tcPr anchor="ctr"/>
                </a:tc>
              </a:tr>
              <a:tr h="0">
                <a:tc>
                  <a:txBody>
                    <a:bodyPr/>
                    <a:lstStyle/>
                    <a:p>
                      <a:r>
                        <a:rPr lang="en-US" sz="1200">
                          <a:latin typeface="Calibri" pitchFamily="34" charset="0"/>
                        </a:rPr>
                        <a:t>Window-Eyes</a:t>
                      </a:r>
                    </a:p>
                  </a:txBody>
                  <a:tcPr anchor="ctr"/>
                </a:tc>
                <a:tc>
                  <a:txBody>
                    <a:bodyPr/>
                    <a:lstStyle/>
                    <a:p>
                      <a:r>
                        <a:rPr lang="en-US" sz="1200">
                          <a:latin typeface="Calibri" pitchFamily="34" charset="0"/>
                        </a:rPr>
                        <a:t>7</a:t>
                      </a:r>
                    </a:p>
                  </a:txBody>
                  <a:tcPr anchor="ctr"/>
                </a:tc>
                <a:tc>
                  <a:txBody>
                    <a:bodyPr/>
                    <a:lstStyle/>
                    <a:p>
                      <a:r>
                        <a:rPr lang="en-US" sz="1200">
                          <a:latin typeface="Calibri" pitchFamily="34" charset="0"/>
                        </a:rPr>
                        <a:t>No live region support currently</a:t>
                      </a:r>
                    </a:p>
                  </a:txBody>
                  <a:tcPr anchor="ctr"/>
                </a:tc>
              </a:tr>
              <a:tr h="0">
                <a:tc>
                  <a:txBody>
                    <a:bodyPr/>
                    <a:lstStyle/>
                    <a:p>
                      <a:r>
                        <a:rPr lang="en-US" sz="1200">
                          <a:latin typeface="Calibri" pitchFamily="34" charset="0"/>
                        </a:rPr>
                        <a:t>ZoomText</a:t>
                      </a:r>
                    </a:p>
                  </a:txBody>
                  <a:tcPr anchor="ctr"/>
                </a:tc>
                <a:tc>
                  <a:txBody>
                    <a:bodyPr/>
                    <a:lstStyle/>
                    <a:p>
                      <a:r>
                        <a:rPr lang="en-US" sz="1200">
                          <a:latin typeface="Calibri" pitchFamily="34" charset="0"/>
                        </a:rPr>
                        <a:t>?</a:t>
                      </a:r>
                    </a:p>
                  </a:txBody>
                  <a:tcPr anchor="ctr"/>
                </a:tc>
                <a:tc>
                  <a:txBody>
                    <a:bodyPr/>
                    <a:lstStyle/>
                    <a:p>
                      <a:r>
                        <a:rPr lang="en-US" sz="1200" dirty="0">
                          <a:latin typeface="Calibri" pitchFamily="34" charset="0"/>
                        </a:rPr>
                        <a:t>No live region support currently</a:t>
                      </a:r>
                    </a:p>
                  </a:txBody>
                  <a:tcPr anchor="ctr"/>
                </a:tc>
              </a:tr>
            </a:tbl>
          </a:graphicData>
        </a:graphic>
      </p:graphicFrame>
    </p:spTree>
    <p:extLst>
      <p:ext uri="{BB962C8B-B14F-4D97-AF65-F5344CB8AC3E}">
        <p14:creationId xmlns:p14="http://schemas.microsoft.com/office/powerpoint/2010/main" val="472571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56</a:t>
            </a:fld>
            <a:endParaRPr lang="en-US" dirty="0"/>
          </a:p>
        </p:txBody>
      </p:sp>
      <p:sp>
        <p:nvSpPr>
          <p:cNvPr id="4" name="Content Placeholder 3"/>
          <p:cNvSpPr>
            <a:spLocks noGrp="1"/>
          </p:cNvSpPr>
          <p:nvPr>
            <p:ph sz="quarter" idx="12"/>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5" name="TextBox 4"/>
          <p:cNvSpPr txBox="1"/>
          <p:nvPr/>
        </p:nvSpPr>
        <p:spPr>
          <a:xfrm>
            <a:off x="1184564" y="3198168"/>
            <a:ext cx="6774872" cy="461665"/>
          </a:xfrm>
          <a:prstGeom prst="rect">
            <a:avLst/>
          </a:prstGeom>
          <a:noFill/>
        </p:spPr>
        <p:txBody>
          <a:bodyPr wrap="square" rtlCol="0">
            <a:spAutoFit/>
          </a:bodyPr>
          <a:lstStyle/>
          <a:p>
            <a:r>
              <a:rPr lang="en-US" dirty="0" smtClean="0">
                <a:solidFill>
                  <a:schemeClr val="accent2">
                    <a:lumMod val="75000"/>
                  </a:schemeClr>
                </a:solidFill>
                <a:latin typeface="Calibri" pitchFamily="34" charset="0"/>
                <a:cs typeface="Calibri" pitchFamily="34" charset="0"/>
              </a:rPr>
              <a:t>Demonstration: ARIA Examples</a:t>
            </a:r>
            <a:endParaRPr lang="en-US" dirty="0">
              <a:solidFill>
                <a:schemeClr val="accent2">
                  <a:lumMod val="75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066800" y="2967335"/>
            <a:ext cx="6219844" cy="584775"/>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Mobile Accessibility</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pPr marL="225425" lvl="1" indent="-225425">
              <a:buClr>
                <a:srgbClr val="3399FF"/>
              </a:buClr>
              <a:buSzPct val="70000"/>
              <a:buFont typeface="Wingdings" pitchFamily="2" charset="2"/>
              <a:buChar char="§"/>
              <a:defRPr/>
            </a:pPr>
            <a:r>
              <a:rPr lang="en-US" sz="1800" dirty="0">
                <a:ea typeface="+mn-ea"/>
              </a:rPr>
              <a:t>Use Native UI Components</a:t>
            </a:r>
          </a:p>
          <a:p>
            <a:pPr marL="225425" lvl="1" indent="-225425">
              <a:buClr>
                <a:srgbClr val="3399FF"/>
              </a:buClr>
              <a:buSzPct val="70000"/>
              <a:buFont typeface="Wingdings" pitchFamily="2" charset="2"/>
              <a:buChar char="§"/>
              <a:defRPr/>
            </a:pPr>
            <a:r>
              <a:rPr lang="en-US" sz="1800" dirty="0">
                <a:ea typeface="+mn-ea"/>
              </a:rPr>
              <a:t>Set accessibility attributes for every element</a:t>
            </a:r>
          </a:p>
          <a:p>
            <a:pPr marL="225425" lvl="1" indent="-225425">
              <a:buClr>
                <a:srgbClr val="3399FF"/>
              </a:buClr>
              <a:buSzPct val="70000"/>
              <a:buFont typeface="Wingdings" pitchFamily="2" charset="2"/>
              <a:buChar char="§"/>
              <a:defRPr/>
            </a:pPr>
            <a:r>
              <a:rPr lang="en-US" sz="1800" dirty="0">
                <a:ea typeface="+mn-ea"/>
              </a:rPr>
              <a:t>Follow Mobile OS accessibility best practices</a:t>
            </a:r>
          </a:p>
          <a:p>
            <a:pPr marL="225425" lvl="1" indent="-225425">
              <a:buClr>
                <a:srgbClr val="3399FF"/>
              </a:buClr>
              <a:buSzPct val="70000"/>
              <a:buFont typeface="Wingdings" pitchFamily="2" charset="2"/>
              <a:buChar char="§"/>
              <a:defRPr/>
            </a:pPr>
            <a:r>
              <a:rPr lang="en-US" sz="1800" dirty="0">
                <a:ea typeface="+mn-ea"/>
              </a:rPr>
              <a:t>Adopt WCAG 2.0 and MWBP 1.0</a:t>
            </a:r>
          </a:p>
          <a:p>
            <a:pPr marL="225425" lvl="1" indent="-225425">
              <a:buClr>
                <a:srgbClr val="3399FF"/>
              </a:buClr>
              <a:buSzPct val="70000"/>
              <a:buFont typeface="Wingdings" pitchFamily="2" charset="2"/>
              <a:buChar char="§"/>
              <a:defRPr/>
            </a:pPr>
            <a:r>
              <a:rPr lang="en-US" sz="1800" dirty="0">
                <a:ea typeface="+mn-ea"/>
              </a:rPr>
              <a:t>Use web standards – HTML, CSS, </a:t>
            </a:r>
            <a:r>
              <a:rPr lang="en-US" sz="1800" dirty="0" err="1">
                <a:ea typeface="+mn-ea"/>
              </a:rPr>
              <a:t>Javascript</a:t>
            </a:r>
            <a:endParaRPr lang="en-US" sz="1800" dirty="0">
              <a:ea typeface="+mn-ea"/>
            </a:endParaRPr>
          </a:p>
          <a:p>
            <a:pPr marL="225425" lvl="1" indent="-225425">
              <a:buClr>
                <a:srgbClr val="3399FF"/>
              </a:buClr>
              <a:buSzPct val="70000"/>
              <a:buFont typeface="Wingdings" pitchFamily="2" charset="2"/>
              <a:buChar char="§"/>
              <a:defRPr/>
            </a:pPr>
            <a:r>
              <a:rPr lang="en-US" sz="1800" dirty="0">
                <a:ea typeface="+mn-ea"/>
              </a:rPr>
              <a:t>Use progressive enhancement </a:t>
            </a:r>
          </a:p>
          <a:p>
            <a:pPr marL="225425" lvl="1" indent="-225425">
              <a:buClr>
                <a:srgbClr val="3399FF"/>
              </a:buClr>
              <a:buSzPct val="70000"/>
              <a:buFont typeface="Wingdings" pitchFamily="2" charset="2"/>
              <a:buChar char="§"/>
              <a:defRPr/>
            </a:pPr>
            <a:r>
              <a:rPr lang="en-US" sz="1800" dirty="0">
                <a:ea typeface="+mn-ea"/>
              </a:rPr>
              <a:t>Test your designs with Assistive Technology, there is no excuse!</a:t>
            </a:r>
          </a:p>
          <a:p>
            <a:pPr marL="225425" lvl="1" indent="-225425">
              <a:buClr>
                <a:srgbClr val="3399FF"/>
              </a:buClr>
              <a:buSzPct val="70000"/>
              <a:buFont typeface="Wingdings" pitchFamily="2" charset="2"/>
              <a:buChar char="§"/>
              <a:defRPr/>
            </a:pPr>
            <a:r>
              <a:rPr lang="en-US" sz="1800" dirty="0">
                <a:ea typeface="+mn-ea"/>
              </a:rPr>
              <a:t>Test with real people who have real accessibility needs</a:t>
            </a:r>
          </a:p>
          <a:p>
            <a:pPr marL="225425" lvl="1" indent="-225425">
              <a:buClr>
                <a:srgbClr val="3399FF"/>
              </a:buClr>
              <a:buSzPct val="70000"/>
              <a:buFont typeface="Wingdings" pitchFamily="2" charset="2"/>
              <a:buChar char="§"/>
              <a:defRPr/>
            </a:pPr>
            <a:r>
              <a:rPr lang="en-US" sz="1800" dirty="0">
                <a:ea typeface="+mn-ea"/>
              </a:rPr>
              <a:t>Iterate and test again!</a:t>
            </a:r>
          </a:p>
          <a:p>
            <a:endParaRPr lang="en-US" dirty="0" smtClean="0"/>
          </a:p>
          <a:p>
            <a:endParaRPr lang="en-US" dirty="0"/>
          </a:p>
        </p:txBody>
      </p:sp>
      <p:sp>
        <p:nvSpPr>
          <p:cNvPr id="2" name="Title 1"/>
          <p:cNvSpPr>
            <a:spLocks noGrp="1"/>
          </p:cNvSpPr>
          <p:nvPr>
            <p:ph type="title"/>
          </p:nvPr>
        </p:nvSpPr>
        <p:spPr/>
        <p:txBody>
          <a:bodyPr/>
          <a:lstStyle/>
          <a:p>
            <a:r>
              <a:rPr lang="en-US" dirty="0"/>
              <a:t>Accessibility Mobile Best Practice</a:t>
            </a:r>
          </a:p>
        </p:txBody>
      </p:sp>
    </p:spTree>
    <p:extLst>
      <p:ext uri="{BB962C8B-B14F-4D97-AF65-F5344CB8AC3E}">
        <p14:creationId xmlns:p14="http://schemas.microsoft.com/office/powerpoint/2010/main" val="183809051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290558" y="749300"/>
            <a:ext cx="4364569" cy="5058394"/>
          </a:xfrm>
        </p:spPr>
        <p:txBody>
          <a:bodyPr>
            <a:normAutofit lnSpcReduction="10000"/>
          </a:bodyPr>
          <a:lstStyle/>
          <a:p>
            <a:pPr marL="171450" indent="-171450" algn="just">
              <a:lnSpc>
                <a:spcPct val="150000"/>
              </a:lnSpc>
              <a:buFont typeface="Arial" pitchFamily="34" charset="0"/>
              <a:buChar char="•"/>
            </a:pPr>
            <a:r>
              <a:rPr lang="en-US" sz="1400" b="1" dirty="0"/>
              <a:t>Label: </a:t>
            </a:r>
            <a:r>
              <a:rPr lang="en-US" sz="1400" dirty="0"/>
              <a:t>A short, localized word or phrase that succinctly describes the control or view, but does not identify the element’s type. Examples are “Add” or “Play.”</a:t>
            </a:r>
          </a:p>
          <a:p>
            <a:pPr marL="171450" indent="-171450" algn="just">
              <a:lnSpc>
                <a:spcPct val="150000"/>
              </a:lnSpc>
              <a:buFont typeface="Arial" pitchFamily="34" charset="0"/>
              <a:buChar char="•"/>
            </a:pPr>
            <a:r>
              <a:rPr lang="en-US" sz="1400" b="1" dirty="0"/>
              <a:t>Traits: </a:t>
            </a:r>
            <a:r>
              <a:rPr lang="en-US" sz="1400" dirty="0"/>
              <a:t>A combination of one or more individual traits, each of which describes a single aspect of an element’s state, behavior, or usage. </a:t>
            </a:r>
          </a:p>
          <a:p>
            <a:pPr marL="171450" indent="-171450" algn="just">
              <a:lnSpc>
                <a:spcPct val="150000"/>
              </a:lnSpc>
              <a:buFont typeface="Arial" pitchFamily="34" charset="0"/>
              <a:buChar char="•"/>
            </a:pPr>
            <a:r>
              <a:rPr lang="en-US" sz="1400" b="1" dirty="0"/>
              <a:t>Hint</a:t>
            </a:r>
            <a:r>
              <a:rPr lang="en-US" sz="1400" dirty="0"/>
              <a:t>: A brief, localized phrase that describes the results of an action on an element. Examples are “Adds a title” or “Opens the shopping list.”</a:t>
            </a:r>
          </a:p>
          <a:p>
            <a:pPr marL="171450" indent="-171450" algn="just">
              <a:lnSpc>
                <a:spcPct val="150000"/>
              </a:lnSpc>
              <a:buFont typeface="Arial" pitchFamily="34" charset="0"/>
              <a:buChar char="•"/>
            </a:pPr>
            <a:r>
              <a:rPr lang="en-US" sz="1400" b="1" dirty="0"/>
              <a:t>Frame</a:t>
            </a:r>
            <a:r>
              <a:rPr lang="en-US" sz="1400" dirty="0"/>
              <a:t>: The frame of the element in screen coordinates, which is given by the </a:t>
            </a:r>
            <a:r>
              <a:rPr lang="en-US" sz="1400" dirty="0" err="1"/>
              <a:t>CGRect</a:t>
            </a:r>
            <a:r>
              <a:rPr lang="en-US" sz="1400" dirty="0"/>
              <a:t> structure that specifies an element’s screen location and size.</a:t>
            </a:r>
          </a:p>
          <a:p>
            <a:pPr marL="171450" indent="-171450" algn="just">
              <a:lnSpc>
                <a:spcPct val="150000"/>
              </a:lnSpc>
              <a:buFont typeface="Arial" pitchFamily="34" charset="0"/>
              <a:buChar char="•"/>
            </a:pPr>
            <a:r>
              <a:rPr lang="en-US" sz="1400" b="1" dirty="0"/>
              <a:t>Value</a:t>
            </a:r>
            <a:r>
              <a:rPr lang="en-US" sz="1400" dirty="0"/>
              <a:t>: The current value of an element, when the value is not represented by the label. For example, the label for a slider might be “Speed,” but its current value might be “50%.”</a:t>
            </a:r>
          </a:p>
          <a:p>
            <a:endParaRPr lang="en-US" dirty="0" smtClean="0"/>
          </a:p>
          <a:p>
            <a:endParaRPr lang="en-US" dirty="0"/>
          </a:p>
        </p:txBody>
      </p:sp>
      <p:sp>
        <p:nvSpPr>
          <p:cNvPr id="2" name="Title 1"/>
          <p:cNvSpPr>
            <a:spLocks noGrp="1"/>
          </p:cNvSpPr>
          <p:nvPr>
            <p:ph type="title"/>
          </p:nvPr>
        </p:nvSpPr>
        <p:spPr/>
        <p:txBody>
          <a:bodyPr/>
          <a:lstStyle/>
          <a:p>
            <a:r>
              <a:rPr lang="en-US" dirty="0" err="1" smtClean="0"/>
              <a:t>iOS</a:t>
            </a:r>
            <a:r>
              <a:rPr lang="en-US" dirty="0" smtClean="0"/>
              <a:t> Accessibility Attributes</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5007429" y="1816569"/>
            <a:ext cx="3882115" cy="3739771"/>
          </a:xfrm>
          <a:prstGeom prst="rect">
            <a:avLst/>
          </a:prstGeom>
          <a:noFill/>
          <a:ln w="9525">
            <a:noFill/>
            <a:miter lim="800000"/>
            <a:headEnd/>
            <a:tailEnd/>
          </a:ln>
        </p:spPr>
      </p:pic>
    </p:spTree>
    <p:extLst>
      <p:ext uri="{BB962C8B-B14F-4D97-AF65-F5344CB8AC3E}">
        <p14:creationId xmlns:p14="http://schemas.microsoft.com/office/powerpoint/2010/main" val="357965268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6</a:t>
            </a:fld>
            <a:endParaRPr lang="en-US" dirty="0"/>
          </a:p>
        </p:txBody>
      </p:sp>
      <p:sp>
        <p:nvSpPr>
          <p:cNvPr id="5" name="Content Placeholder 4"/>
          <p:cNvSpPr>
            <a:spLocks noGrp="1"/>
          </p:cNvSpPr>
          <p:nvPr>
            <p:ph sz="quarter" idx="12"/>
          </p:nvPr>
        </p:nvSpPr>
        <p:spPr/>
        <p:txBody>
          <a:bodyPr/>
          <a:lstStyle/>
          <a:p>
            <a:endParaRPr lang="en-US" dirty="0"/>
          </a:p>
        </p:txBody>
      </p:sp>
      <p:sp>
        <p:nvSpPr>
          <p:cNvPr id="4" name="Title 3"/>
          <p:cNvSpPr>
            <a:spLocks noGrp="1"/>
          </p:cNvSpPr>
          <p:nvPr>
            <p:ph type="title"/>
          </p:nvPr>
        </p:nvSpPr>
        <p:spPr/>
        <p:txBody>
          <a:bodyPr/>
          <a:lstStyle/>
          <a:p>
            <a:r>
              <a:rPr lang="en-US" dirty="0" smtClean="0"/>
              <a:t>So who is a disabled?</a:t>
            </a:r>
            <a:endParaRPr lang="en-US" dirty="0"/>
          </a:p>
        </p:txBody>
      </p:sp>
      <p:grpSp>
        <p:nvGrpSpPr>
          <p:cNvPr id="3" name="Group 9"/>
          <p:cNvGrpSpPr/>
          <p:nvPr/>
        </p:nvGrpSpPr>
        <p:grpSpPr>
          <a:xfrm>
            <a:off x="353731" y="1288477"/>
            <a:ext cx="8387399" cy="3915913"/>
            <a:chOff x="353725" y="1295224"/>
            <a:chExt cx="8957740" cy="418853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t="7262"/>
            <a:stretch>
              <a:fillRect/>
            </a:stretch>
          </p:blipFill>
          <p:spPr bwMode="auto">
            <a:xfrm>
              <a:off x="353725" y="1295225"/>
              <a:ext cx="2926080" cy="4188529"/>
            </a:xfrm>
            <a:prstGeom prst="rect">
              <a:avLst/>
            </a:prstGeom>
            <a:noFill/>
            <a:ln w="9525">
              <a:noFill/>
              <a:miter lim="800000"/>
              <a:headEnd/>
              <a:tailEnd/>
            </a:ln>
          </p:spPr>
        </p:pic>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t="6809"/>
            <a:stretch>
              <a:fillRect/>
            </a:stretch>
          </p:blipFill>
          <p:spPr bwMode="auto">
            <a:xfrm>
              <a:off x="3295721" y="1295226"/>
              <a:ext cx="2994621" cy="4186091"/>
            </a:xfrm>
            <a:prstGeom prst="rect">
              <a:avLst/>
            </a:prstGeom>
            <a:noFill/>
            <a:ln w="9525">
              <a:noFill/>
              <a:miter lim="800000"/>
              <a:headEnd/>
              <a:tailEnd/>
            </a:ln>
          </p:spPr>
        </p:pic>
        <p:pic>
          <p:nvPicPr>
            <p:cNvPr id="1030"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t="6835"/>
            <a:stretch>
              <a:fillRect/>
            </a:stretch>
          </p:blipFill>
          <p:spPr bwMode="auto">
            <a:xfrm>
              <a:off x="6316007" y="1295224"/>
              <a:ext cx="2995458" cy="4186091"/>
            </a:xfrm>
            <a:prstGeom prst="rect">
              <a:avLst/>
            </a:prstGeom>
            <a:noFill/>
            <a:ln w="9525">
              <a:noFill/>
              <a:miter lim="800000"/>
              <a:headEnd/>
              <a:tailEnd/>
            </a:ln>
          </p:spPr>
        </p:pic>
      </p:grpSp>
    </p:spTree>
    <p:extLst>
      <p:ext uri="{BB962C8B-B14F-4D97-AF65-F5344CB8AC3E}">
        <p14:creationId xmlns:p14="http://schemas.microsoft.com/office/powerpoint/2010/main" val="96318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lnSpcReduction="10000"/>
          </a:bodyPr>
          <a:lstStyle/>
          <a:p>
            <a:pPr marL="171450" indent="-171450" algn="just">
              <a:lnSpc>
                <a:spcPct val="150000"/>
              </a:lnSpc>
              <a:buFont typeface="Arial" pitchFamily="34" charset="0"/>
              <a:buChar char="•"/>
            </a:pPr>
            <a:r>
              <a:rPr lang="en-US" b="1" dirty="0"/>
              <a:t>Tap</a:t>
            </a:r>
            <a:r>
              <a:rPr lang="en-US" dirty="0"/>
              <a:t>:  Speak item.</a:t>
            </a:r>
          </a:p>
          <a:p>
            <a:pPr marL="171450" indent="-171450" algn="just">
              <a:lnSpc>
                <a:spcPct val="150000"/>
              </a:lnSpc>
              <a:buFont typeface="Arial" pitchFamily="34" charset="0"/>
              <a:buChar char="•"/>
            </a:pPr>
            <a:r>
              <a:rPr lang="en-US" b="1" dirty="0"/>
              <a:t>Flick right or left</a:t>
            </a:r>
            <a:r>
              <a:rPr lang="en-US" dirty="0"/>
              <a:t>:  Select the next or previous item.</a:t>
            </a:r>
          </a:p>
          <a:p>
            <a:pPr marL="171450" indent="-171450" algn="just">
              <a:lnSpc>
                <a:spcPct val="150000"/>
              </a:lnSpc>
              <a:buFont typeface="Arial" pitchFamily="34" charset="0"/>
              <a:buChar char="•"/>
            </a:pPr>
            <a:r>
              <a:rPr lang="en-US" b="1" dirty="0"/>
              <a:t>Two-finger tap</a:t>
            </a:r>
            <a:r>
              <a:rPr lang="en-US" dirty="0"/>
              <a:t>:  Stop speaking the current item.</a:t>
            </a:r>
          </a:p>
          <a:p>
            <a:pPr marL="171450" indent="-171450" algn="just">
              <a:lnSpc>
                <a:spcPct val="150000"/>
              </a:lnSpc>
              <a:buFont typeface="Arial" pitchFamily="34" charset="0"/>
              <a:buChar char="•"/>
            </a:pPr>
            <a:r>
              <a:rPr lang="en-US" b="1" dirty="0"/>
              <a:t>Two-finger flick up</a:t>
            </a:r>
            <a:r>
              <a:rPr lang="en-US" dirty="0"/>
              <a:t>:  Read all, from the top of the screen.</a:t>
            </a:r>
          </a:p>
          <a:p>
            <a:pPr marL="171450" indent="-171450" algn="just">
              <a:lnSpc>
                <a:spcPct val="150000"/>
              </a:lnSpc>
              <a:buFont typeface="Arial" pitchFamily="34" charset="0"/>
              <a:buChar char="•"/>
            </a:pPr>
            <a:r>
              <a:rPr lang="en-US" b="1" dirty="0"/>
              <a:t>Two-finger flick down</a:t>
            </a:r>
            <a:r>
              <a:rPr lang="en-US" dirty="0"/>
              <a:t>:  Read all, from the current position.</a:t>
            </a:r>
          </a:p>
          <a:p>
            <a:pPr marL="171450" indent="-171450" algn="just">
              <a:lnSpc>
                <a:spcPct val="150000"/>
              </a:lnSpc>
              <a:buFont typeface="Arial" pitchFamily="34" charset="0"/>
              <a:buChar char="•"/>
            </a:pPr>
            <a:r>
              <a:rPr lang="en-US" b="1" dirty="0"/>
              <a:t>Double-tap</a:t>
            </a:r>
            <a:r>
              <a:rPr lang="en-US" dirty="0"/>
              <a:t>:  Activate selected item.</a:t>
            </a:r>
          </a:p>
          <a:p>
            <a:pPr marL="171450" indent="-171450" algn="just">
              <a:lnSpc>
                <a:spcPct val="150000"/>
              </a:lnSpc>
              <a:buFont typeface="Arial" pitchFamily="34" charset="0"/>
              <a:buChar char="•"/>
            </a:pPr>
            <a:r>
              <a:rPr lang="en-US" b="1" dirty="0"/>
              <a:t>Twist fingers</a:t>
            </a:r>
            <a:r>
              <a:rPr lang="en-US" dirty="0"/>
              <a:t>: Activate rotor, select element</a:t>
            </a:r>
          </a:p>
          <a:p>
            <a:pPr marL="171450" indent="-171450" algn="just">
              <a:lnSpc>
                <a:spcPct val="150000"/>
              </a:lnSpc>
              <a:buFont typeface="Arial" pitchFamily="34" charset="0"/>
              <a:buChar char="•"/>
            </a:pPr>
            <a:r>
              <a:rPr lang="en-US" b="1" dirty="0"/>
              <a:t>Flick up or down</a:t>
            </a:r>
            <a:r>
              <a:rPr lang="en-US" dirty="0"/>
              <a:t>:  The effect varies depending on the Rotor Control setting. </a:t>
            </a:r>
          </a:p>
          <a:p>
            <a:pPr marL="171450" indent="-171450" algn="just">
              <a:lnSpc>
                <a:spcPct val="150000"/>
              </a:lnSpc>
              <a:buFont typeface="Arial" pitchFamily="34" charset="0"/>
              <a:buChar char="•"/>
            </a:pPr>
            <a:r>
              <a:rPr lang="en-US" b="1" dirty="0"/>
              <a:t>Three-finger flick up or down</a:t>
            </a:r>
            <a:r>
              <a:rPr lang="en-US" dirty="0"/>
              <a:t>:  Scroll one page at a time.</a:t>
            </a:r>
          </a:p>
          <a:p>
            <a:pPr marL="171450" indent="-171450" algn="just">
              <a:lnSpc>
                <a:spcPct val="150000"/>
              </a:lnSpc>
              <a:buFont typeface="Arial" pitchFamily="34" charset="0"/>
              <a:buChar char="•"/>
            </a:pPr>
            <a:r>
              <a:rPr lang="en-US" b="1" dirty="0"/>
              <a:t>Three-finger flick right or left</a:t>
            </a:r>
            <a:r>
              <a:rPr lang="en-US" dirty="0"/>
              <a:t>:  Go to the next or previous page (for example, on the Home screen or in Safari).</a:t>
            </a:r>
          </a:p>
          <a:p>
            <a:endParaRPr lang="en-US" dirty="0" smtClean="0"/>
          </a:p>
          <a:p>
            <a:endParaRPr lang="en-US" dirty="0"/>
          </a:p>
        </p:txBody>
      </p:sp>
      <p:sp>
        <p:nvSpPr>
          <p:cNvPr id="2" name="Title 1"/>
          <p:cNvSpPr>
            <a:spLocks noGrp="1"/>
          </p:cNvSpPr>
          <p:nvPr>
            <p:ph type="title"/>
          </p:nvPr>
        </p:nvSpPr>
        <p:spPr/>
        <p:txBody>
          <a:bodyPr/>
          <a:lstStyle/>
          <a:p>
            <a:r>
              <a:rPr lang="en-US" dirty="0" err="1"/>
              <a:t>VoiceOver</a:t>
            </a:r>
            <a:r>
              <a:rPr lang="en-US" dirty="0"/>
              <a:t> Gestures</a:t>
            </a:r>
          </a:p>
        </p:txBody>
      </p:sp>
    </p:spTree>
    <p:extLst>
      <p:ext uri="{BB962C8B-B14F-4D97-AF65-F5344CB8AC3E}">
        <p14:creationId xmlns:p14="http://schemas.microsoft.com/office/powerpoint/2010/main" val="357965268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290558" y="749299"/>
            <a:ext cx="8515350" cy="6221517"/>
          </a:xfrm>
        </p:spPr>
        <p:txBody>
          <a:bodyPr>
            <a:normAutofit/>
          </a:bodyPr>
          <a:lstStyle/>
          <a:p>
            <a:r>
              <a:rPr lang="en-US" dirty="0"/>
              <a:t>When </a:t>
            </a:r>
            <a:r>
              <a:rPr lang="en-US" dirty="0" err="1"/>
              <a:t>TalkBack</a:t>
            </a:r>
            <a:r>
              <a:rPr lang="en-US" dirty="0"/>
              <a:t> and Explore by Touch are turned on, you can use simple gestures to navigate your device:</a:t>
            </a:r>
          </a:p>
          <a:p>
            <a:pPr lvl="0"/>
            <a:r>
              <a:rPr lang="en-US" b="1" dirty="0"/>
              <a:t>Drag one finger.</a:t>
            </a:r>
            <a:r>
              <a:rPr lang="en-US" dirty="0"/>
              <a:t> Explore your screen and hear audible feedback for what is being touched.</a:t>
            </a:r>
          </a:p>
          <a:p>
            <a:pPr lvl="0"/>
            <a:r>
              <a:rPr lang="en-US" b="1" dirty="0"/>
              <a:t>Double-tap anywhere on the screen.</a:t>
            </a:r>
            <a:r>
              <a:rPr lang="en-US" dirty="0"/>
              <a:t> Opens or activates the item that you last touched.</a:t>
            </a:r>
          </a:p>
          <a:p>
            <a:pPr lvl="0"/>
            <a:r>
              <a:rPr lang="en-US" b="1" dirty="0"/>
              <a:t>Swipe up or down using two fingers.</a:t>
            </a:r>
            <a:r>
              <a:rPr lang="en-US" dirty="0"/>
              <a:t> Scroll lists and pages.</a:t>
            </a:r>
          </a:p>
          <a:p>
            <a:pPr lvl="0"/>
            <a:r>
              <a:rPr lang="en-US" b="1" dirty="0"/>
              <a:t>Swipe left or right using two fingers.</a:t>
            </a:r>
            <a:r>
              <a:rPr lang="en-US" dirty="0"/>
              <a:t> Change pages and screens.</a:t>
            </a:r>
          </a:p>
          <a:p>
            <a:pPr lvl="0"/>
            <a:r>
              <a:rPr lang="en-US" b="1" dirty="0"/>
              <a:t>Swipe right (or down) using one finger.</a:t>
            </a:r>
            <a:r>
              <a:rPr lang="en-US" dirty="0"/>
              <a:t> Move to the next item.</a:t>
            </a:r>
          </a:p>
          <a:p>
            <a:pPr lvl="0"/>
            <a:r>
              <a:rPr lang="en-US" b="1" dirty="0"/>
              <a:t>Swipe left (or up) using one finger.</a:t>
            </a:r>
            <a:r>
              <a:rPr lang="en-US" dirty="0"/>
              <a:t> Move to the previous item.</a:t>
            </a:r>
          </a:p>
          <a:p>
            <a:pPr lvl="0"/>
            <a:r>
              <a:rPr lang="en-US" b="1" dirty="0"/>
              <a:t>Swipe down then up using a single motion.</a:t>
            </a:r>
            <a:r>
              <a:rPr lang="en-US" dirty="0"/>
              <a:t> Transition to the next reading level when reading blocks of text, then swipe right to read forward or left to read backward.</a:t>
            </a:r>
          </a:p>
          <a:p>
            <a:pPr lvl="0"/>
            <a:r>
              <a:rPr lang="en-US" b="1" dirty="0"/>
              <a:t>Swipe up then down using a single motion.</a:t>
            </a:r>
            <a:r>
              <a:rPr lang="en-US" dirty="0"/>
              <a:t> Transition to the previous reading level when reading blocks of text, then swipe right to read forward or left to read backward.</a:t>
            </a:r>
          </a:p>
          <a:p>
            <a:pPr lvl="0"/>
            <a:r>
              <a:rPr lang="en-US" b="1" dirty="0"/>
              <a:t>Swipe right then left using a single motion.</a:t>
            </a:r>
            <a:r>
              <a:rPr lang="en-US" dirty="0"/>
              <a:t> Move to the next piece of information.</a:t>
            </a:r>
          </a:p>
          <a:p>
            <a:pPr lvl="0"/>
            <a:r>
              <a:rPr lang="en-US" b="1" dirty="0"/>
              <a:t>Swipe left then right using a single motion.</a:t>
            </a:r>
            <a:r>
              <a:rPr lang="en-US" dirty="0"/>
              <a:t> Move to the previous piece of information.</a:t>
            </a:r>
          </a:p>
          <a:p>
            <a:endParaRPr lang="en-US" dirty="0" smtClean="0"/>
          </a:p>
          <a:p>
            <a:endParaRPr lang="en-US" dirty="0"/>
          </a:p>
        </p:txBody>
      </p:sp>
      <p:sp>
        <p:nvSpPr>
          <p:cNvPr id="2" name="Title 1"/>
          <p:cNvSpPr>
            <a:spLocks noGrp="1"/>
          </p:cNvSpPr>
          <p:nvPr>
            <p:ph type="title"/>
          </p:nvPr>
        </p:nvSpPr>
        <p:spPr/>
        <p:txBody>
          <a:bodyPr/>
          <a:lstStyle/>
          <a:p>
            <a:r>
              <a:rPr lang="en-US" dirty="0" smtClean="0"/>
              <a:t>Android Talkback Gestures</a:t>
            </a:r>
            <a:endParaRPr lang="en-US" dirty="0"/>
          </a:p>
        </p:txBody>
      </p:sp>
    </p:spTree>
    <p:extLst>
      <p:ext uri="{BB962C8B-B14F-4D97-AF65-F5344CB8AC3E}">
        <p14:creationId xmlns:p14="http://schemas.microsoft.com/office/powerpoint/2010/main" val="229543938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290558" y="749299"/>
            <a:ext cx="8515350" cy="3929579"/>
          </a:xfrm>
        </p:spPr>
        <p:txBody>
          <a:bodyPr>
            <a:normAutofit/>
          </a:bodyPr>
          <a:lstStyle/>
          <a:p>
            <a:r>
              <a:rPr lang="en-US" dirty="0" err="1"/>
              <a:t>TalkBack</a:t>
            </a:r>
            <a:r>
              <a:rPr lang="en-US" dirty="0"/>
              <a:t> has shortcut gestures to help you get to your Home screen, go back, and more. To try these shortcuts, swipe using a single motion:</a:t>
            </a:r>
          </a:p>
          <a:p>
            <a:pPr lvl="0"/>
            <a:r>
              <a:rPr lang="en-US" b="1" dirty="0"/>
              <a:t>Up then right:</a:t>
            </a:r>
            <a:r>
              <a:rPr lang="en-US" dirty="0"/>
              <a:t> Open local context menu</a:t>
            </a:r>
          </a:p>
          <a:p>
            <a:pPr lvl="0"/>
            <a:r>
              <a:rPr lang="en-US" b="1" dirty="0"/>
              <a:t>Up then left:</a:t>
            </a:r>
            <a:r>
              <a:rPr lang="en-US" dirty="0"/>
              <a:t> Home button</a:t>
            </a:r>
          </a:p>
          <a:p>
            <a:pPr lvl="0"/>
            <a:r>
              <a:rPr lang="en-US" b="1" dirty="0"/>
              <a:t>Down then right:</a:t>
            </a:r>
            <a:r>
              <a:rPr lang="en-US" dirty="0"/>
              <a:t> Open global context menu</a:t>
            </a:r>
          </a:p>
          <a:p>
            <a:pPr lvl="0"/>
            <a:r>
              <a:rPr lang="en-US" b="1" dirty="0"/>
              <a:t>Down then left:</a:t>
            </a:r>
            <a:r>
              <a:rPr lang="en-US" dirty="0"/>
              <a:t> Back button</a:t>
            </a:r>
          </a:p>
          <a:p>
            <a:pPr lvl="0"/>
            <a:r>
              <a:rPr lang="en-US" b="1" dirty="0"/>
              <a:t>Right then down: </a:t>
            </a:r>
            <a:r>
              <a:rPr lang="en-US" dirty="0"/>
              <a:t>Open notifications</a:t>
            </a:r>
          </a:p>
          <a:p>
            <a:pPr lvl="0"/>
            <a:r>
              <a:rPr lang="en-US" b="1" dirty="0"/>
              <a:t>Left then up:</a:t>
            </a:r>
            <a:r>
              <a:rPr lang="en-US" dirty="0"/>
              <a:t> Recent apps button</a:t>
            </a:r>
          </a:p>
          <a:p>
            <a:pPr marL="0" indent="0">
              <a:buNone/>
            </a:pPr>
            <a:r>
              <a:rPr lang="en-US" dirty="0"/>
              <a:t>You can modify your shortcut gestures and the corresponding actions in </a:t>
            </a:r>
            <a:r>
              <a:rPr lang="en-US" dirty="0" err="1"/>
              <a:t>TalkBack</a:t>
            </a:r>
            <a:r>
              <a:rPr lang="en-US" dirty="0"/>
              <a:t> by going to </a:t>
            </a:r>
            <a:r>
              <a:rPr lang="en-US" b="1" dirty="0"/>
              <a:t>Settings &gt; Accessibility &gt; </a:t>
            </a:r>
            <a:r>
              <a:rPr lang="en-US" b="1" dirty="0" err="1"/>
              <a:t>TalkBack</a:t>
            </a:r>
            <a:r>
              <a:rPr lang="en-US" b="1" dirty="0"/>
              <a:t> &gt; Settings &gt; Manage shortcut gestures</a:t>
            </a:r>
            <a:r>
              <a:rPr lang="en-US" dirty="0"/>
              <a:t>.</a:t>
            </a:r>
          </a:p>
          <a:p>
            <a:endParaRPr lang="en-US" dirty="0" smtClean="0"/>
          </a:p>
          <a:p>
            <a:endParaRPr lang="en-US" dirty="0"/>
          </a:p>
        </p:txBody>
      </p:sp>
      <p:sp>
        <p:nvSpPr>
          <p:cNvPr id="2" name="Title 1"/>
          <p:cNvSpPr>
            <a:spLocks noGrp="1"/>
          </p:cNvSpPr>
          <p:nvPr>
            <p:ph type="title"/>
          </p:nvPr>
        </p:nvSpPr>
        <p:spPr/>
        <p:txBody>
          <a:bodyPr/>
          <a:lstStyle/>
          <a:p>
            <a:r>
              <a:rPr lang="en-US" dirty="0" smtClean="0"/>
              <a:t>Android Talkback Gestures</a:t>
            </a:r>
            <a:endParaRPr lang="en-US" dirty="0"/>
          </a:p>
        </p:txBody>
      </p:sp>
    </p:spTree>
    <p:extLst>
      <p:ext uri="{BB962C8B-B14F-4D97-AF65-F5344CB8AC3E}">
        <p14:creationId xmlns:p14="http://schemas.microsoft.com/office/powerpoint/2010/main" val="89609923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066800" y="2967335"/>
            <a:ext cx="6219844"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Accessibility Assessment</a:t>
            </a:r>
          </a:p>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Techniques</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157432607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64</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Testing Techniques/Tools</a:t>
            </a:r>
            <a:endParaRPr lang="en-US" dirty="0"/>
          </a:p>
        </p:txBody>
      </p:sp>
      <p:graphicFrame>
        <p:nvGraphicFramePr>
          <p:cNvPr id="5" name="Table 4"/>
          <p:cNvGraphicFramePr>
            <a:graphicFrameLocks noGrp="1"/>
          </p:cNvGraphicFramePr>
          <p:nvPr/>
        </p:nvGraphicFramePr>
        <p:xfrm>
          <a:off x="376386" y="901884"/>
          <a:ext cx="8297714" cy="5089792"/>
        </p:xfrm>
        <a:graphic>
          <a:graphicData uri="http://schemas.openxmlformats.org/drawingml/2006/table">
            <a:tbl>
              <a:tblPr firstRow="1" bandRow="1">
                <a:tableStyleId>{5C22544A-7EE6-4342-B048-85BDC9FD1C3A}</a:tableStyleId>
              </a:tblPr>
              <a:tblGrid>
                <a:gridCol w="2060252"/>
                <a:gridCol w="6237462"/>
              </a:tblGrid>
              <a:tr h="355250">
                <a:tc>
                  <a:txBody>
                    <a:bodyPr/>
                    <a:lstStyle/>
                    <a:p>
                      <a:r>
                        <a:rPr lang="en-US" dirty="0" smtClean="0">
                          <a:latin typeface="Calibri" pitchFamily="34" charset="0"/>
                          <a:cs typeface="Calibri" pitchFamily="34" charset="0"/>
                        </a:rPr>
                        <a:t>Element</a:t>
                      </a:r>
                      <a:endParaRPr lang="en-US" dirty="0">
                        <a:latin typeface="Calibri" pitchFamily="34" charset="0"/>
                        <a:cs typeface="Calibri" pitchFamily="34" charset="0"/>
                      </a:endParaRPr>
                    </a:p>
                  </a:txBody>
                  <a:tcPr/>
                </a:tc>
                <a:tc>
                  <a:txBody>
                    <a:bodyPr/>
                    <a:lstStyle/>
                    <a:p>
                      <a:r>
                        <a:rPr lang="en-US" dirty="0" smtClean="0">
                          <a:latin typeface="Calibri" pitchFamily="34" charset="0"/>
                          <a:cs typeface="Calibri" pitchFamily="34" charset="0"/>
                        </a:rPr>
                        <a:t>Techniques/Tools</a:t>
                      </a:r>
                      <a:endParaRPr lang="en-US" dirty="0">
                        <a:latin typeface="Calibri" pitchFamily="34" charset="0"/>
                        <a:cs typeface="Calibri" pitchFamily="34" charset="0"/>
                      </a:endParaRPr>
                    </a:p>
                  </a:txBody>
                  <a:tcPr/>
                </a:tc>
              </a:tr>
              <a:tr h="17549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itchFamily="34" charset="0"/>
                          <a:cs typeface="Calibri" pitchFamily="34" charset="0"/>
                        </a:rPr>
                        <a:t>Images</a:t>
                      </a:r>
                      <a:endParaRPr lang="en-US" sz="1600" dirty="0">
                        <a:latin typeface="Calibri" pitchFamily="34" charset="0"/>
                        <a:cs typeface="Calibri" pitchFamily="34" charset="0"/>
                      </a:endParaRPr>
                    </a:p>
                  </a:txBody>
                  <a:tcPr/>
                </a:tc>
                <a:tc>
                  <a:txBody>
                    <a:bodyPr/>
                    <a:lstStyle/>
                    <a:p>
                      <a:pPr marL="0" marR="0" algn="l" defTabSz="457200" rtl="0" eaLnBrk="1" latinLnBrk="0" hangingPunct="1">
                        <a:spcBef>
                          <a:spcPts val="0"/>
                        </a:spcBef>
                        <a:spcAft>
                          <a:spcPts val="600"/>
                        </a:spcAft>
                        <a:buFont typeface="Arial" pitchFamily="34" charset="0"/>
                        <a:buChar char="•"/>
                      </a:pPr>
                      <a:r>
                        <a:rPr lang="en-US" sz="1600" kern="1200" dirty="0" smtClean="0">
                          <a:solidFill>
                            <a:schemeClr val="dk1"/>
                          </a:solidFill>
                          <a:latin typeface="Calibri" pitchFamily="34" charset="0"/>
                          <a:ea typeface="Calibri"/>
                          <a:cs typeface="Calibri" pitchFamily="34" charset="0"/>
                        </a:rPr>
                        <a:t> Screen reader</a:t>
                      </a:r>
                    </a:p>
                    <a:p>
                      <a:pPr marL="0" marR="0" algn="l" defTabSz="457200" rtl="0" eaLnBrk="1" latinLnBrk="0" hangingPunct="1">
                        <a:spcBef>
                          <a:spcPts val="0"/>
                        </a:spcBef>
                        <a:spcAft>
                          <a:spcPts val="600"/>
                        </a:spcAft>
                        <a:buFont typeface="Arial" pitchFamily="34" charset="0"/>
                        <a:buChar char="•"/>
                      </a:pPr>
                      <a:r>
                        <a:rPr lang="en-US" sz="1600" kern="1200" dirty="0" smtClean="0">
                          <a:solidFill>
                            <a:schemeClr val="dk1"/>
                          </a:solidFill>
                          <a:latin typeface="Calibri" pitchFamily="34" charset="0"/>
                          <a:ea typeface="Calibri"/>
                          <a:cs typeface="Calibri" pitchFamily="34" charset="0"/>
                        </a:rPr>
                        <a:t> Checking</a:t>
                      </a:r>
                      <a:r>
                        <a:rPr lang="en-US" sz="1600" kern="1200" baseline="0" dirty="0" smtClean="0">
                          <a:solidFill>
                            <a:schemeClr val="dk1"/>
                          </a:solidFill>
                          <a:latin typeface="Calibri" pitchFamily="34" charset="0"/>
                          <a:ea typeface="Calibri"/>
                          <a:cs typeface="Calibri" pitchFamily="34" charset="0"/>
                        </a:rPr>
                        <a:t> code</a:t>
                      </a:r>
                    </a:p>
                    <a:p>
                      <a:pPr marL="0" marR="0" algn="l" defTabSz="457200" rtl="0" eaLnBrk="1" latinLnBrk="0" hangingPunct="1">
                        <a:spcBef>
                          <a:spcPts val="0"/>
                        </a:spcBef>
                        <a:spcAft>
                          <a:spcPts val="600"/>
                        </a:spcAft>
                        <a:buFont typeface="Arial" pitchFamily="34" charset="0"/>
                        <a:buChar char="•"/>
                      </a:pPr>
                      <a:r>
                        <a:rPr lang="en-US" sz="1600" kern="1200" baseline="0" dirty="0" smtClean="0">
                          <a:solidFill>
                            <a:schemeClr val="dk1"/>
                          </a:solidFill>
                          <a:latin typeface="Calibri" pitchFamily="34" charset="0"/>
                          <a:ea typeface="Calibri"/>
                          <a:cs typeface="Calibri" pitchFamily="34" charset="0"/>
                        </a:rPr>
                        <a:t> Disabling images</a:t>
                      </a:r>
                    </a:p>
                    <a:p>
                      <a:pPr marL="0" marR="0" algn="l" defTabSz="457200" rtl="0" eaLnBrk="1" latinLnBrk="0" hangingPunct="1">
                        <a:spcBef>
                          <a:spcPts val="0"/>
                        </a:spcBef>
                        <a:spcAft>
                          <a:spcPts val="600"/>
                        </a:spcAft>
                        <a:buFont typeface="Arial" pitchFamily="34" charset="0"/>
                        <a:buChar char="•"/>
                      </a:pPr>
                      <a:r>
                        <a:rPr lang="en-US" sz="1600" kern="1200" baseline="0" dirty="0" smtClean="0">
                          <a:solidFill>
                            <a:schemeClr val="dk1"/>
                          </a:solidFill>
                          <a:latin typeface="Calibri" pitchFamily="34" charset="0"/>
                          <a:ea typeface="Calibri"/>
                          <a:cs typeface="Calibri" pitchFamily="34" charset="0"/>
                        </a:rPr>
                        <a:t> Checking appropriateness of alternate text</a:t>
                      </a:r>
                    </a:p>
                    <a:p>
                      <a:pPr marL="0" marR="0" algn="l" defTabSz="457200" rtl="0" eaLnBrk="1" latinLnBrk="0" hangingPunct="1">
                        <a:spcBef>
                          <a:spcPts val="0"/>
                        </a:spcBef>
                        <a:spcAft>
                          <a:spcPts val="600"/>
                        </a:spcAft>
                        <a:buFont typeface="Arial" pitchFamily="34" charset="0"/>
                        <a:buChar char="•"/>
                      </a:pPr>
                      <a:r>
                        <a:rPr lang="en-US" sz="1600" kern="1200" baseline="0" dirty="0" smtClean="0">
                          <a:solidFill>
                            <a:schemeClr val="dk1"/>
                          </a:solidFill>
                          <a:latin typeface="Calibri" pitchFamily="34" charset="0"/>
                          <a:ea typeface="Calibri"/>
                          <a:cs typeface="Calibri" pitchFamily="34" charset="0"/>
                        </a:rPr>
                        <a:t> Observing manually</a:t>
                      </a:r>
                    </a:p>
                  </a:txBody>
                  <a:tcPr/>
                </a:tc>
              </a:tr>
              <a:tr h="1168400">
                <a:tc>
                  <a:txBody>
                    <a:bodyPr/>
                    <a:lstStyle/>
                    <a:p>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Links</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kern="1200" dirty="0" smtClean="0">
                          <a:solidFill>
                            <a:schemeClr val="dk1"/>
                          </a:solidFill>
                          <a:latin typeface="Calibri" pitchFamily="34" charset="0"/>
                          <a:ea typeface="+mn-ea"/>
                          <a:cs typeface="+mn-cs"/>
                        </a:rPr>
                        <a:t> Screen reader</a:t>
                      </a:r>
                    </a:p>
                    <a:p>
                      <a:pPr>
                        <a:buFont typeface="Arial" pitchFamily="34" charset="0"/>
                        <a:buChar char="•"/>
                      </a:pPr>
                      <a:r>
                        <a:rPr lang="en-US" sz="1600" kern="1200" dirty="0" smtClean="0">
                          <a:solidFill>
                            <a:schemeClr val="dk1"/>
                          </a:solidFill>
                          <a:latin typeface="Calibri" pitchFamily="34" charset="0"/>
                          <a:ea typeface="+mn-ea"/>
                          <a:cs typeface="+mn-cs"/>
                        </a:rPr>
                        <a:t> Checking appropriateness of the</a:t>
                      </a:r>
                      <a:r>
                        <a:rPr lang="en-US" sz="1600" kern="1200" baseline="0" dirty="0" smtClean="0">
                          <a:solidFill>
                            <a:schemeClr val="dk1"/>
                          </a:solidFill>
                          <a:latin typeface="Calibri" pitchFamily="34" charset="0"/>
                          <a:ea typeface="+mn-ea"/>
                          <a:cs typeface="+mn-cs"/>
                        </a:rPr>
                        <a:t> link text</a:t>
                      </a:r>
                    </a:p>
                    <a:p>
                      <a:pPr>
                        <a:buFont typeface="Arial" pitchFamily="34" charset="0"/>
                        <a:buChar char="•"/>
                      </a:pPr>
                      <a:r>
                        <a:rPr lang="en-US" sz="1600" kern="1200" baseline="0" dirty="0" smtClean="0">
                          <a:solidFill>
                            <a:schemeClr val="dk1"/>
                          </a:solidFill>
                          <a:latin typeface="Calibri" pitchFamily="34" charset="0"/>
                          <a:ea typeface="+mn-ea"/>
                          <a:cs typeface="+mn-cs"/>
                        </a:rPr>
                        <a:t> Checking if the link is redundant</a:t>
                      </a:r>
                    </a:p>
                    <a:p>
                      <a:pPr>
                        <a:buFont typeface="Arial" pitchFamily="34" charset="0"/>
                        <a:buChar char="•"/>
                      </a:pPr>
                      <a:r>
                        <a:rPr lang="en-US" sz="1600" kern="1200" baseline="0" dirty="0" smtClean="0">
                          <a:solidFill>
                            <a:schemeClr val="dk1"/>
                          </a:solidFill>
                          <a:latin typeface="Calibri" pitchFamily="34" charset="0"/>
                          <a:ea typeface="+mn-ea"/>
                          <a:cs typeface="+mn-cs"/>
                        </a:rPr>
                        <a:t> Observing manually</a:t>
                      </a:r>
                    </a:p>
                    <a:p>
                      <a:pPr>
                        <a:buFont typeface="Arial" pitchFamily="34" charset="0"/>
                        <a:buChar char="•"/>
                      </a:pPr>
                      <a:endParaRPr lang="en-US" sz="1600" dirty="0">
                        <a:latin typeface="Calibri" pitchFamily="34" charset="0"/>
                        <a:cs typeface="Calibri" pitchFamily="34" charset="0"/>
                      </a:endParaRPr>
                    </a:p>
                  </a:txBody>
                  <a:tcPr/>
                </a:tc>
              </a:tr>
              <a:tr h="419100">
                <a:tc>
                  <a:txBody>
                    <a:bodyPr/>
                    <a:lstStyle/>
                    <a:p>
                      <a:r>
                        <a:rPr lang="en-US" sz="1600" dirty="0" smtClean="0">
                          <a:latin typeface="Calibri" pitchFamily="34" charset="0"/>
                          <a:cs typeface="Calibri" pitchFamily="34" charset="0"/>
                        </a:rPr>
                        <a:t>Audio</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 Test transcript</a:t>
                      </a:r>
                    </a:p>
                    <a:p>
                      <a:pPr>
                        <a:buFont typeface="Arial" pitchFamily="34" charset="0"/>
                        <a:buChar char="•"/>
                      </a:pPr>
                      <a:endParaRPr lang="en-US" sz="1600" dirty="0">
                        <a:latin typeface="Calibri" pitchFamily="34" charset="0"/>
                        <a:cs typeface="Calibri" pitchFamily="34" charset="0"/>
                      </a:endParaRPr>
                    </a:p>
                  </a:txBody>
                  <a:tcPr/>
                </a:tc>
              </a:tr>
              <a:tr h="1079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itchFamily="34" charset="0"/>
                          <a:cs typeface="Calibri" pitchFamily="34" charset="0"/>
                        </a:rPr>
                        <a:t>Video</a:t>
                      </a:r>
                    </a:p>
                    <a:p>
                      <a:endParaRPr lang="en-US" sz="1600" dirty="0">
                        <a:latin typeface="Calibri" pitchFamily="34" charset="0"/>
                        <a:cs typeface="Calibri" pitchFamily="34" charset="0"/>
                      </a:endParaRPr>
                    </a:p>
                  </a:txBody>
                  <a:tcPr/>
                </a:tc>
                <a:tc>
                  <a:txBody>
                    <a:bodyPr/>
                    <a:lstStyle/>
                    <a:p>
                      <a:pPr marL="0" marR="0" algn="l" defTabSz="457200" rtl="0" eaLnBrk="1" latinLnBrk="0" hangingPunct="1">
                        <a:spcBef>
                          <a:spcPts val="0"/>
                        </a:spcBef>
                        <a:spcAft>
                          <a:spcPts val="600"/>
                        </a:spcAft>
                        <a:buFont typeface="Arial" pitchFamily="34" charset="0"/>
                        <a:buChar char="•"/>
                      </a:pPr>
                      <a:r>
                        <a:rPr lang="en-US" sz="1600" kern="1200" dirty="0" smtClean="0">
                          <a:solidFill>
                            <a:schemeClr val="dk1"/>
                          </a:solidFill>
                          <a:latin typeface="Calibri" pitchFamily="34" charset="0"/>
                          <a:ea typeface="Calibri"/>
                          <a:cs typeface="Calibri" pitchFamily="34" charset="0"/>
                        </a:rPr>
                        <a:t> Captioning</a:t>
                      </a:r>
                    </a:p>
                    <a:p>
                      <a:pPr marL="0" marR="0" algn="l" defTabSz="457200" rtl="0" eaLnBrk="1" latinLnBrk="0" hangingPunct="1">
                        <a:spcBef>
                          <a:spcPts val="0"/>
                        </a:spcBef>
                        <a:spcAft>
                          <a:spcPts val="600"/>
                        </a:spcAft>
                        <a:buFont typeface="Arial" pitchFamily="34" charset="0"/>
                        <a:buChar char="•"/>
                      </a:pPr>
                      <a:r>
                        <a:rPr lang="en-US" sz="1600" kern="1200" dirty="0" smtClean="0">
                          <a:solidFill>
                            <a:schemeClr val="dk1"/>
                          </a:solidFill>
                          <a:latin typeface="Calibri" pitchFamily="34" charset="0"/>
                          <a:ea typeface="Calibri"/>
                          <a:cs typeface="Calibri" pitchFamily="34" charset="0"/>
                        </a:rPr>
                        <a:t> Text transcript</a:t>
                      </a:r>
                    </a:p>
                    <a:p>
                      <a:pPr marL="0" marR="0" algn="l" defTabSz="457200" rtl="0" eaLnBrk="1" latinLnBrk="0" hangingPunct="1">
                        <a:spcBef>
                          <a:spcPts val="0"/>
                        </a:spcBef>
                        <a:spcAft>
                          <a:spcPts val="600"/>
                        </a:spcAft>
                        <a:buFont typeface="Arial" pitchFamily="34" charset="0"/>
                        <a:buChar char="•"/>
                      </a:pPr>
                      <a:r>
                        <a:rPr lang="en-US" sz="1600" kern="1200" dirty="0" smtClean="0">
                          <a:solidFill>
                            <a:schemeClr val="dk1"/>
                          </a:solidFill>
                          <a:latin typeface="Calibri" pitchFamily="34" charset="0"/>
                          <a:ea typeface="Calibri"/>
                          <a:cs typeface="Calibri" pitchFamily="34" charset="0"/>
                        </a:rPr>
                        <a:t> Audio description</a:t>
                      </a:r>
                      <a:endParaRPr lang="en-US" sz="1600" dirty="0">
                        <a:latin typeface="Calibri" pitchFamily="34" charset="0"/>
                        <a:cs typeface="Calibri"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65</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Testing Techniques/Tools</a:t>
            </a:r>
            <a:endParaRPr lang="en-US" dirty="0"/>
          </a:p>
        </p:txBody>
      </p:sp>
      <p:graphicFrame>
        <p:nvGraphicFramePr>
          <p:cNvPr id="5" name="Table 4"/>
          <p:cNvGraphicFramePr>
            <a:graphicFrameLocks noGrp="1"/>
          </p:cNvGraphicFramePr>
          <p:nvPr/>
        </p:nvGraphicFramePr>
        <p:xfrm>
          <a:off x="376386" y="901884"/>
          <a:ext cx="8285014" cy="5059680"/>
        </p:xfrm>
        <a:graphic>
          <a:graphicData uri="http://schemas.openxmlformats.org/drawingml/2006/table">
            <a:tbl>
              <a:tblPr firstRow="1" bandRow="1">
                <a:tableStyleId>{5C22544A-7EE6-4342-B048-85BDC9FD1C3A}</a:tableStyleId>
              </a:tblPr>
              <a:tblGrid>
                <a:gridCol w="2057099"/>
                <a:gridCol w="6227915"/>
              </a:tblGrid>
              <a:tr h="355250">
                <a:tc>
                  <a:txBody>
                    <a:bodyPr/>
                    <a:lstStyle/>
                    <a:p>
                      <a:r>
                        <a:rPr lang="en-US" dirty="0" smtClean="0">
                          <a:latin typeface="Calibri" pitchFamily="34" charset="0"/>
                          <a:cs typeface="Calibri" pitchFamily="34" charset="0"/>
                        </a:rPr>
                        <a:t>Element</a:t>
                      </a:r>
                      <a:endParaRPr lang="en-US" dirty="0">
                        <a:latin typeface="Calibri" pitchFamily="34" charset="0"/>
                        <a:cs typeface="Calibri" pitchFamily="34" charset="0"/>
                      </a:endParaRPr>
                    </a:p>
                  </a:txBody>
                  <a:tcPr/>
                </a:tc>
                <a:tc>
                  <a:txBody>
                    <a:bodyPr/>
                    <a:lstStyle/>
                    <a:p>
                      <a:r>
                        <a:rPr lang="en-US" dirty="0" smtClean="0">
                          <a:latin typeface="Calibri" pitchFamily="34" charset="0"/>
                          <a:cs typeface="Calibri" pitchFamily="34" charset="0"/>
                        </a:rPr>
                        <a:t>Techniques/Tools</a:t>
                      </a:r>
                      <a:endParaRPr lang="en-US" dirty="0">
                        <a:latin typeface="Calibri" pitchFamily="34" charset="0"/>
                        <a:cs typeface="Calibri" pitchFamily="34" charset="0"/>
                      </a:endParaRPr>
                    </a:p>
                  </a:txBody>
                  <a:tcPr/>
                </a:tc>
              </a:tr>
              <a:tr h="952500">
                <a:tc>
                  <a:txBody>
                    <a:bodyPr/>
                    <a:lstStyle/>
                    <a:p>
                      <a:r>
                        <a:rPr lang="en-US" sz="1600" dirty="0" smtClean="0">
                          <a:latin typeface="Calibri" pitchFamily="34" charset="0"/>
                          <a:cs typeface="Calibri" pitchFamily="34" charset="0"/>
                        </a:rPr>
                        <a:t>Semantic</a:t>
                      </a:r>
                      <a:r>
                        <a:rPr lang="en-US" sz="1600" baseline="0" dirty="0" smtClean="0">
                          <a:latin typeface="Calibri" pitchFamily="34" charset="0"/>
                          <a:cs typeface="Calibri" pitchFamily="34" charset="0"/>
                        </a:rPr>
                        <a:t> Markup</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kern="1200" dirty="0" smtClean="0">
                          <a:solidFill>
                            <a:schemeClr val="dk1"/>
                          </a:solidFill>
                          <a:latin typeface="Calibri" pitchFamily="34" charset="0"/>
                          <a:ea typeface="+mn-ea"/>
                          <a:cs typeface="+mn-cs"/>
                        </a:rPr>
                        <a:t> Checking code</a:t>
                      </a:r>
                    </a:p>
                    <a:p>
                      <a:pPr>
                        <a:buFont typeface="Arial" pitchFamily="34" charset="0"/>
                        <a:buChar char="•"/>
                      </a:pPr>
                      <a:r>
                        <a:rPr lang="en-US" sz="1600" kern="1200" dirty="0" smtClean="0">
                          <a:solidFill>
                            <a:schemeClr val="dk1"/>
                          </a:solidFill>
                          <a:latin typeface="Calibri" pitchFamily="34" charset="0"/>
                          <a:ea typeface="+mn-ea"/>
                          <a:cs typeface="+mn-cs"/>
                        </a:rPr>
                        <a:t> Screen reader</a:t>
                      </a:r>
                    </a:p>
                    <a:p>
                      <a:pPr>
                        <a:buFont typeface="Arial" pitchFamily="34" charset="0"/>
                        <a:buChar char="•"/>
                      </a:pPr>
                      <a:r>
                        <a:rPr lang="en-US" sz="1600" kern="1200" dirty="0" smtClean="0">
                          <a:solidFill>
                            <a:schemeClr val="dk1"/>
                          </a:solidFill>
                          <a:latin typeface="Calibri" pitchFamily="34" charset="0"/>
                          <a:ea typeface="+mn-ea"/>
                          <a:cs typeface="+mn-cs"/>
                        </a:rPr>
                        <a:t> HTML validation</a:t>
                      </a:r>
                    </a:p>
                    <a:p>
                      <a:pPr>
                        <a:buFont typeface="Arial" pitchFamily="34" charset="0"/>
                        <a:buChar char="•"/>
                      </a:pPr>
                      <a:endParaRPr lang="en-US" sz="1600" dirty="0">
                        <a:latin typeface="Calibri" pitchFamily="34" charset="0"/>
                        <a:cs typeface="Calibri" pitchFamily="34" charset="0"/>
                      </a:endParaRPr>
                    </a:p>
                  </a:txBody>
                  <a:tcPr/>
                </a:tc>
              </a:tr>
              <a:tr h="711200">
                <a:tc>
                  <a:txBody>
                    <a:bodyPr/>
                    <a:lstStyle/>
                    <a:p>
                      <a:r>
                        <a:rPr lang="en-US" sz="1600" dirty="0" smtClean="0">
                          <a:latin typeface="Calibri" pitchFamily="34" charset="0"/>
                          <a:cs typeface="Calibri" pitchFamily="34" charset="0"/>
                        </a:rPr>
                        <a:t>Tables</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Checking code</a:t>
                      </a:r>
                    </a:p>
                    <a:p>
                      <a:pPr>
                        <a:buFont typeface="Arial" pitchFamily="34" charset="0"/>
                        <a:buChar char="•"/>
                      </a:pPr>
                      <a:r>
                        <a:rPr lang="en-US" sz="1600" dirty="0" smtClean="0">
                          <a:latin typeface="Calibri" pitchFamily="34" charset="0"/>
                          <a:cs typeface="Calibri" pitchFamily="34" charset="0"/>
                        </a:rPr>
                        <a:t> Screen reader</a:t>
                      </a:r>
                    </a:p>
                    <a:p>
                      <a:pPr>
                        <a:buFont typeface="Arial" pitchFamily="34" charset="0"/>
                        <a:buChar char="•"/>
                      </a:pPr>
                      <a:endParaRPr lang="en-US" sz="1600" dirty="0">
                        <a:latin typeface="Calibri" pitchFamily="34" charset="0"/>
                        <a:cs typeface="Calibri" pitchFamily="34" charset="0"/>
                      </a:endParaRPr>
                    </a:p>
                  </a:txBody>
                  <a:tcPr/>
                </a:tc>
              </a:tr>
              <a:tr h="431800">
                <a:tc>
                  <a:txBody>
                    <a:bodyPr/>
                    <a:lstStyle/>
                    <a:p>
                      <a:r>
                        <a:rPr lang="en-US" sz="1600" dirty="0" smtClean="0">
                          <a:latin typeface="Calibri" pitchFamily="34" charset="0"/>
                          <a:cs typeface="Calibri" pitchFamily="34" charset="0"/>
                        </a:rPr>
                        <a:t>Instructions</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 Appropriateness of instruction</a:t>
                      </a:r>
                    </a:p>
                    <a:p>
                      <a:pPr>
                        <a:buFont typeface="Arial" pitchFamily="34" charset="0"/>
                        <a:buChar char="•"/>
                      </a:pPr>
                      <a:endParaRPr lang="en-US" sz="1600" dirty="0">
                        <a:latin typeface="Calibri" pitchFamily="34" charset="0"/>
                        <a:cs typeface="Calibri" pitchFamily="34" charset="0"/>
                      </a:endParaRPr>
                    </a:p>
                  </a:txBody>
                  <a:tcPr/>
                </a:tc>
              </a:tr>
              <a:tr h="414020">
                <a:tc>
                  <a:txBody>
                    <a:bodyPr/>
                    <a:lstStyle/>
                    <a:p>
                      <a:r>
                        <a:rPr lang="en-US" sz="1600" dirty="0" smtClean="0">
                          <a:latin typeface="Calibri" pitchFamily="34" charset="0"/>
                          <a:cs typeface="Calibri" pitchFamily="34" charset="0"/>
                        </a:rPr>
                        <a:t>Color</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Color contrast analyzer</a:t>
                      </a:r>
                    </a:p>
                    <a:p>
                      <a:pPr>
                        <a:buFont typeface="Arial" pitchFamily="34" charset="0"/>
                        <a:buChar char="•"/>
                      </a:pPr>
                      <a:endParaRPr lang="en-US" sz="1600" dirty="0">
                        <a:latin typeface="Calibri" pitchFamily="34" charset="0"/>
                        <a:cs typeface="Calibri" pitchFamily="34" charset="0"/>
                      </a:endParaRPr>
                    </a:p>
                  </a:txBody>
                  <a:tcPr/>
                </a:tc>
              </a:tr>
              <a:tr h="627380">
                <a:tc>
                  <a:txBody>
                    <a:bodyPr/>
                    <a:lstStyle/>
                    <a:p>
                      <a:r>
                        <a:rPr lang="en-US" sz="1600" dirty="0" smtClean="0">
                          <a:latin typeface="Calibri" pitchFamily="34" charset="0"/>
                          <a:cs typeface="Calibri" pitchFamily="34" charset="0"/>
                        </a:rPr>
                        <a:t>Text Resizing</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 Browser</a:t>
                      </a:r>
                    </a:p>
                    <a:p>
                      <a:pPr>
                        <a:buFont typeface="Arial" pitchFamily="34" charset="0"/>
                        <a:buChar char="•"/>
                      </a:pPr>
                      <a:r>
                        <a:rPr lang="en-US" sz="1600" dirty="0" smtClean="0">
                          <a:latin typeface="Calibri" pitchFamily="34" charset="0"/>
                          <a:cs typeface="Calibri" pitchFamily="34" charset="0"/>
                        </a:rPr>
                        <a:t> Observing Manually</a:t>
                      </a:r>
                    </a:p>
                    <a:p>
                      <a:pPr>
                        <a:buFont typeface="Arial" pitchFamily="34" charset="0"/>
                        <a:buChar char="•"/>
                      </a:pPr>
                      <a:endParaRPr lang="en-US" sz="1600" dirty="0">
                        <a:latin typeface="Calibri" pitchFamily="34" charset="0"/>
                        <a:cs typeface="Calibri" pitchFamily="34" charset="0"/>
                      </a:endParaRPr>
                    </a:p>
                  </a:txBody>
                  <a:tcPr/>
                </a:tc>
              </a:tr>
              <a:tr h="584200">
                <a:tc>
                  <a:txBody>
                    <a:bodyPr/>
                    <a:lstStyle/>
                    <a:p>
                      <a:r>
                        <a:rPr lang="en-US" sz="1600" dirty="0" smtClean="0">
                          <a:latin typeface="Calibri" pitchFamily="34" charset="0"/>
                          <a:cs typeface="Calibri" pitchFamily="34" charset="0"/>
                        </a:rPr>
                        <a:t>Keyboard</a:t>
                      </a:r>
                      <a:endParaRPr lang="en-US" sz="1600" dirty="0">
                        <a:latin typeface="Calibri" pitchFamily="34" charset="0"/>
                        <a:cs typeface="Calibri" pitchFamily="34" charset="0"/>
                      </a:endParaRPr>
                    </a:p>
                  </a:txBody>
                  <a:tcPr/>
                </a:tc>
                <a:tc>
                  <a:txBody>
                    <a:bodyPr/>
                    <a:lstStyle/>
                    <a:p>
                      <a:pPr>
                        <a:buFont typeface="Arial" pitchFamily="34" charset="0"/>
                        <a:buChar char="•"/>
                      </a:pPr>
                      <a:r>
                        <a:rPr lang="en-US" sz="1600" dirty="0" smtClean="0">
                          <a:latin typeface="Calibri" pitchFamily="34" charset="0"/>
                          <a:cs typeface="Calibri" pitchFamily="34" charset="0"/>
                        </a:rPr>
                        <a:t> Keyboard</a:t>
                      </a:r>
                    </a:p>
                    <a:p>
                      <a:pPr>
                        <a:buFont typeface="Arial" pitchFamily="34" charset="0"/>
                        <a:buChar char="•"/>
                      </a:pPr>
                      <a:r>
                        <a:rPr lang="en-US" sz="1600" dirty="0" smtClean="0">
                          <a:latin typeface="Calibri" pitchFamily="34" charset="0"/>
                          <a:cs typeface="Calibri" pitchFamily="34" charset="0"/>
                        </a:rPr>
                        <a:t> Checking code</a:t>
                      </a:r>
                    </a:p>
                    <a:p>
                      <a:pPr>
                        <a:buFont typeface="Arial" pitchFamily="34" charset="0"/>
                        <a:buChar char="•"/>
                      </a:pPr>
                      <a:endParaRPr lang="en-US" sz="1600" dirty="0">
                        <a:latin typeface="Calibri" pitchFamily="34" charset="0"/>
                        <a:cs typeface="Calibri"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66</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Testing Techniques/Tools</a:t>
            </a:r>
            <a:endParaRPr lang="en-US" dirty="0"/>
          </a:p>
        </p:txBody>
      </p:sp>
      <p:graphicFrame>
        <p:nvGraphicFramePr>
          <p:cNvPr id="5" name="Table 4"/>
          <p:cNvGraphicFramePr>
            <a:graphicFrameLocks noGrp="1"/>
          </p:cNvGraphicFramePr>
          <p:nvPr/>
        </p:nvGraphicFramePr>
        <p:xfrm>
          <a:off x="376386" y="901884"/>
          <a:ext cx="8285014" cy="4640580"/>
        </p:xfrm>
        <a:graphic>
          <a:graphicData uri="http://schemas.openxmlformats.org/drawingml/2006/table">
            <a:tbl>
              <a:tblPr firstRow="1" bandRow="1">
                <a:tableStyleId>{5C22544A-7EE6-4342-B048-85BDC9FD1C3A}</a:tableStyleId>
              </a:tblPr>
              <a:tblGrid>
                <a:gridCol w="2057099"/>
                <a:gridCol w="6227915"/>
              </a:tblGrid>
              <a:tr h="355250">
                <a:tc>
                  <a:txBody>
                    <a:bodyPr/>
                    <a:lstStyle/>
                    <a:p>
                      <a:r>
                        <a:rPr lang="en-US" dirty="0" smtClean="0">
                          <a:latin typeface="Calibri" pitchFamily="34" charset="0"/>
                          <a:cs typeface="Calibri" pitchFamily="34" charset="0"/>
                        </a:rPr>
                        <a:t>Element</a:t>
                      </a:r>
                      <a:endParaRPr lang="en-US" dirty="0">
                        <a:latin typeface="Calibri" pitchFamily="34" charset="0"/>
                        <a:cs typeface="Calibri" pitchFamily="34" charset="0"/>
                      </a:endParaRPr>
                    </a:p>
                  </a:txBody>
                  <a:tcPr/>
                </a:tc>
                <a:tc>
                  <a:txBody>
                    <a:bodyPr/>
                    <a:lstStyle/>
                    <a:p>
                      <a:r>
                        <a:rPr lang="en-US" dirty="0" smtClean="0">
                          <a:latin typeface="Calibri" pitchFamily="34" charset="0"/>
                          <a:cs typeface="Calibri" pitchFamily="34" charset="0"/>
                        </a:rPr>
                        <a:t>Techniques/Tools</a:t>
                      </a:r>
                      <a:endParaRPr lang="en-US" dirty="0">
                        <a:latin typeface="Calibri" pitchFamily="34" charset="0"/>
                        <a:cs typeface="Calibri" pitchFamily="34" charset="0"/>
                      </a:endParaRPr>
                    </a:p>
                  </a:txBody>
                  <a:tcPr/>
                </a:tc>
              </a:tr>
              <a:tr h="4341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Calibri" pitchFamily="34" charset="0"/>
                          <a:cs typeface="Calibri" pitchFamily="34" charset="0"/>
                        </a:rPr>
                        <a:t>Time limit</a:t>
                      </a:r>
                      <a:endParaRPr lang="en-US" sz="1600" dirty="0">
                        <a:latin typeface="Calibri" pitchFamily="34" charset="0"/>
                        <a:cs typeface="Calibri" pitchFamily="34" charset="0"/>
                      </a:endParaRPr>
                    </a:p>
                  </a:txBody>
                  <a:tcPr/>
                </a:tc>
                <a:tc>
                  <a:txBody>
                    <a:bodyPr/>
                    <a:lstStyle/>
                    <a:p>
                      <a:pPr marL="0" marR="0" algn="l" defTabSz="457200" rtl="0" eaLnBrk="1" latinLnBrk="0" hangingPunct="1">
                        <a:spcBef>
                          <a:spcPts val="0"/>
                        </a:spcBef>
                        <a:spcAft>
                          <a:spcPts val="600"/>
                        </a:spcAft>
                      </a:pPr>
                      <a:r>
                        <a:rPr lang="en-US" sz="1600" kern="1200" dirty="0" smtClean="0">
                          <a:solidFill>
                            <a:schemeClr val="dk1"/>
                          </a:solidFill>
                          <a:latin typeface="Calibri" pitchFamily="34" charset="0"/>
                          <a:ea typeface="Calibri"/>
                          <a:cs typeface="Calibri" pitchFamily="34" charset="0"/>
                        </a:rPr>
                        <a:t>Manual Observation</a:t>
                      </a:r>
                    </a:p>
                    <a:p>
                      <a:pPr marL="0" marR="0" algn="l" defTabSz="457200" rtl="0" eaLnBrk="1" latinLnBrk="0" hangingPunct="1">
                        <a:spcBef>
                          <a:spcPts val="0"/>
                        </a:spcBef>
                        <a:spcAft>
                          <a:spcPts val="600"/>
                        </a:spcAft>
                      </a:pPr>
                      <a:endParaRPr lang="en-US" sz="1600" kern="1200" dirty="0" smtClean="0">
                        <a:solidFill>
                          <a:schemeClr val="dk1"/>
                        </a:solidFill>
                        <a:latin typeface="Calibri" pitchFamily="34" charset="0"/>
                        <a:ea typeface="Calibri"/>
                        <a:cs typeface="Calibri" pitchFamily="34" charset="0"/>
                      </a:endParaRPr>
                    </a:p>
                  </a:txBody>
                  <a:tcPr/>
                </a:tc>
              </a:tr>
              <a:tr h="469900">
                <a:tc>
                  <a:txBody>
                    <a:bodyPr/>
                    <a:lstStyle/>
                    <a:p>
                      <a:r>
                        <a:rPr lang="en-US" sz="1600" dirty="0" smtClean="0">
                          <a:latin typeface="Calibri" pitchFamily="34" charset="0"/>
                          <a:cs typeface="Calibri" pitchFamily="34" charset="0"/>
                        </a:rPr>
                        <a:t>Auto-update</a:t>
                      </a:r>
                      <a:endParaRPr lang="en-US" sz="1600" dirty="0">
                        <a:latin typeface="Calibri" pitchFamily="34" charset="0"/>
                        <a:cs typeface="Calibri" pitchFamily="34" charset="0"/>
                      </a:endParaRPr>
                    </a:p>
                  </a:txBody>
                  <a:tcPr/>
                </a:tc>
                <a:tc>
                  <a:txBody>
                    <a:bodyPr/>
                    <a:lstStyle/>
                    <a:p>
                      <a:r>
                        <a:rPr lang="en-US" sz="1600" kern="1200" dirty="0" smtClean="0">
                          <a:solidFill>
                            <a:schemeClr val="dk1"/>
                          </a:solidFill>
                          <a:latin typeface="Calibri" pitchFamily="34" charset="0"/>
                          <a:ea typeface="+mn-ea"/>
                          <a:cs typeface="+mn-cs"/>
                        </a:rPr>
                        <a:t>Manual Observation</a:t>
                      </a:r>
                    </a:p>
                    <a:p>
                      <a:endParaRPr lang="en-US" sz="1600" dirty="0">
                        <a:latin typeface="Calibri" pitchFamily="34" charset="0"/>
                        <a:cs typeface="Calibri" pitchFamily="34" charset="0"/>
                      </a:endParaRPr>
                    </a:p>
                  </a:txBody>
                  <a:tcPr/>
                </a:tc>
              </a:tr>
              <a:tr h="662940">
                <a:tc>
                  <a:txBody>
                    <a:bodyPr/>
                    <a:lstStyle/>
                    <a:p>
                      <a:r>
                        <a:rPr lang="en-US" sz="1600" dirty="0" smtClean="0">
                          <a:latin typeface="Calibri" pitchFamily="34" charset="0"/>
                          <a:cs typeface="Calibri" pitchFamily="34" charset="0"/>
                        </a:rPr>
                        <a:t>Consistent</a:t>
                      </a:r>
                      <a:r>
                        <a:rPr lang="en-US" sz="1600" baseline="0" dirty="0" smtClean="0">
                          <a:latin typeface="Calibri" pitchFamily="34" charset="0"/>
                          <a:cs typeface="Calibri" pitchFamily="34" charset="0"/>
                        </a:rPr>
                        <a:t> Navigation</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Manual Observation</a:t>
                      </a:r>
                      <a:endParaRPr lang="en-US" sz="1600" dirty="0">
                        <a:latin typeface="Calibri" pitchFamily="34" charset="0"/>
                        <a:cs typeface="Calibri" pitchFamily="34" charset="0"/>
                      </a:endParaRPr>
                    </a:p>
                  </a:txBody>
                  <a:tcPr/>
                </a:tc>
              </a:tr>
              <a:tr h="1432560">
                <a:tc>
                  <a:txBody>
                    <a:bodyPr/>
                    <a:lstStyle/>
                    <a:p>
                      <a:r>
                        <a:rPr lang="en-US" sz="1600" dirty="0" smtClean="0">
                          <a:latin typeface="Calibri" pitchFamily="34" charset="0"/>
                          <a:cs typeface="Calibri" pitchFamily="34" charset="0"/>
                        </a:rPr>
                        <a:t>Forms</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Screen reader</a:t>
                      </a:r>
                    </a:p>
                    <a:p>
                      <a:r>
                        <a:rPr lang="en-US" sz="1600" dirty="0" smtClean="0">
                          <a:latin typeface="Calibri" pitchFamily="34" charset="0"/>
                          <a:cs typeface="Calibri" pitchFamily="34" charset="0"/>
                        </a:rPr>
                        <a:t>HTML Validation</a:t>
                      </a:r>
                    </a:p>
                    <a:p>
                      <a:r>
                        <a:rPr lang="en-US" sz="1600" dirty="0" smtClean="0">
                          <a:latin typeface="Calibri" pitchFamily="34" charset="0"/>
                          <a:cs typeface="Calibri" pitchFamily="34" charset="0"/>
                        </a:rPr>
                        <a:t>Keyboard</a:t>
                      </a:r>
                    </a:p>
                    <a:p>
                      <a:r>
                        <a:rPr lang="en-US" sz="1600" dirty="0" smtClean="0">
                          <a:latin typeface="Calibri" pitchFamily="34" charset="0"/>
                          <a:cs typeface="Calibri" pitchFamily="34" charset="0"/>
                        </a:rPr>
                        <a:t>Checking code</a:t>
                      </a:r>
                    </a:p>
                    <a:p>
                      <a:r>
                        <a:rPr lang="en-US" sz="1600" dirty="0" smtClean="0">
                          <a:latin typeface="Calibri" pitchFamily="34" charset="0"/>
                          <a:cs typeface="Calibri" pitchFamily="34" charset="0"/>
                        </a:rPr>
                        <a:t>Manual observing</a:t>
                      </a:r>
                    </a:p>
                    <a:p>
                      <a:endParaRPr lang="en-US" sz="1600" dirty="0">
                        <a:latin typeface="Calibri" pitchFamily="34" charset="0"/>
                        <a:cs typeface="Calibri" pitchFamily="34" charset="0"/>
                      </a:endParaRPr>
                    </a:p>
                  </a:txBody>
                  <a:tcPr/>
                </a:tc>
              </a:tr>
              <a:tr h="622300">
                <a:tc>
                  <a:txBody>
                    <a:bodyPr/>
                    <a:lstStyle/>
                    <a:p>
                      <a:r>
                        <a:rPr lang="en-US" sz="1600" dirty="0" smtClean="0">
                          <a:latin typeface="Calibri" pitchFamily="34" charset="0"/>
                          <a:cs typeface="Calibri" pitchFamily="34" charset="0"/>
                        </a:rPr>
                        <a:t>Validation</a:t>
                      </a:r>
                      <a:endParaRPr lang="en-US" sz="1600" dirty="0">
                        <a:latin typeface="Calibri" pitchFamily="34" charset="0"/>
                        <a:cs typeface="Calibri" pitchFamily="34" charset="0"/>
                      </a:endParaRPr>
                    </a:p>
                  </a:txBody>
                  <a:tcPr/>
                </a:tc>
                <a:tc>
                  <a:txBody>
                    <a:bodyPr/>
                    <a:lstStyle/>
                    <a:p>
                      <a:r>
                        <a:rPr lang="en-US" sz="1600" kern="1200" dirty="0" smtClean="0">
                          <a:solidFill>
                            <a:schemeClr val="dk1"/>
                          </a:solidFill>
                          <a:latin typeface="Calibri" pitchFamily="34" charset="0"/>
                          <a:ea typeface="+mn-ea"/>
                          <a:cs typeface="+mn-cs"/>
                        </a:rPr>
                        <a:t>W3C HTML/CSS Validation Service</a:t>
                      </a:r>
                    </a:p>
                    <a:p>
                      <a:r>
                        <a:rPr lang="en-US" sz="1600" kern="1200" dirty="0" smtClean="0">
                          <a:solidFill>
                            <a:schemeClr val="dk1"/>
                          </a:solidFill>
                          <a:latin typeface="Calibri" pitchFamily="34" charset="0"/>
                          <a:ea typeface="+mn-ea"/>
                          <a:cs typeface="+mn-cs"/>
                        </a:rPr>
                        <a:t>Worldsapce</a:t>
                      </a:r>
                    </a:p>
                    <a:p>
                      <a:endParaRPr lang="en-US" sz="1600" dirty="0">
                        <a:latin typeface="Calibri" pitchFamily="34" charset="0"/>
                        <a:cs typeface="Calibri"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066800" y="2967335"/>
            <a:ext cx="6219844" cy="584775"/>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Do-it-Yourself</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smtClean="0"/>
              <a:t>Lets test - </a:t>
            </a:r>
            <a:r>
              <a:rPr lang="en-US" u="sng" dirty="0">
                <a:hlinkClick r:id="rId2"/>
              </a:rPr>
              <a:t>http://www.nbcu.org</a:t>
            </a:r>
            <a:r>
              <a:rPr lang="en-US" u="sng" dirty="0" smtClean="0">
                <a:hlinkClick r:id="rId2"/>
              </a:rPr>
              <a:t>/</a:t>
            </a:r>
            <a:endParaRPr lang="en-US" u="sng" dirty="0" smtClean="0"/>
          </a:p>
          <a:p>
            <a:endParaRPr lang="en-US" dirty="0"/>
          </a:p>
          <a:p>
            <a:pPr marL="0" indent="0">
              <a:buNone/>
            </a:pPr>
            <a:r>
              <a:rPr lang="en-US" dirty="0" smtClean="0"/>
              <a:t>Create Accessibility Assessment report:</a:t>
            </a:r>
          </a:p>
          <a:p>
            <a:r>
              <a:rPr lang="en-US" u="sng" dirty="0" smtClean="0">
                <a:hlinkClick r:id="rId3"/>
              </a:rPr>
              <a:t>http</a:t>
            </a:r>
            <a:r>
              <a:rPr lang="en-US" u="sng" dirty="0">
                <a:hlinkClick r:id="rId3"/>
              </a:rPr>
              <a:t>://www.unitedhealthgroup.com/</a:t>
            </a:r>
            <a:endParaRPr lang="en-US" dirty="0"/>
          </a:p>
          <a:p>
            <a:r>
              <a:rPr lang="en-US" u="sng" dirty="0" smtClean="0">
                <a:hlinkClick r:id="rId4"/>
              </a:rPr>
              <a:t>http</a:t>
            </a:r>
            <a:r>
              <a:rPr lang="en-US" u="sng" dirty="0">
                <a:hlinkClick r:id="rId4"/>
              </a:rPr>
              <a:t>://www.medassets.com/Pages/Default.aspx</a:t>
            </a:r>
            <a:endParaRPr lang="en-US" dirty="0"/>
          </a:p>
        </p:txBody>
      </p:sp>
      <p:sp>
        <p:nvSpPr>
          <p:cNvPr id="2" name="Title 1"/>
          <p:cNvSpPr>
            <a:spLocks noGrp="1"/>
          </p:cNvSpPr>
          <p:nvPr>
            <p:ph type="title"/>
          </p:nvPr>
        </p:nvSpPr>
        <p:spPr/>
        <p:txBody>
          <a:bodyPr/>
          <a:lstStyle/>
          <a:p>
            <a:r>
              <a:rPr lang="en-US" dirty="0" smtClean="0"/>
              <a:t>Web Accessibility Testing</a:t>
            </a:r>
            <a:endParaRPr 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55800" y="857250"/>
            <a:ext cx="3390901" cy="2298700"/>
            <a:chOff x="1315526" y="2882900"/>
            <a:chExt cx="3661287" cy="2590800"/>
          </a:xfrm>
        </p:grpSpPr>
        <p:pic>
          <p:nvPicPr>
            <p:cNvPr id="41986" name="Picture 2"/>
            <p:cNvPicPr>
              <a:picLocks noChangeAspect="1" noChangeArrowheads="1"/>
            </p:cNvPicPr>
            <p:nvPr/>
          </p:nvPicPr>
          <p:blipFill>
            <a:blip r:embed="rId2" cstate="email"/>
            <a:srcRect/>
            <a:stretch>
              <a:fillRect/>
            </a:stretch>
          </p:blipFill>
          <p:spPr bwMode="auto">
            <a:xfrm>
              <a:off x="1315526" y="2882900"/>
              <a:ext cx="3661287" cy="2590800"/>
            </a:xfrm>
            <a:prstGeom prst="rect">
              <a:avLst/>
            </a:prstGeom>
            <a:noFill/>
            <a:ln w="9525">
              <a:noFill/>
              <a:miter lim="800000"/>
              <a:headEnd/>
              <a:tailEnd/>
            </a:ln>
          </p:spPr>
        </p:pic>
        <p:pic>
          <p:nvPicPr>
            <p:cNvPr id="41987" name="Picture 3"/>
            <p:cNvPicPr>
              <a:picLocks noChangeAspect="1" noChangeArrowheads="1"/>
            </p:cNvPicPr>
            <p:nvPr/>
          </p:nvPicPr>
          <p:blipFill>
            <a:blip r:embed="rId3" cstate="email"/>
            <a:srcRect/>
            <a:stretch>
              <a:fillRect/>
            </a:stretch>
          </p:blipFill>
          <p:spPr bwMode="auto">
            <a:xfrm>
              <a:off x="3355975" y="5003800"/>
              <a:ext cx="1619250" cy="304800"/>
            </a:xfrm>
            <a:prstGeom prst="rect">
              <a:avLst/>
            </a:prstGeom>
            <a:noFill/>
            <a:ln w="9525">
              <a:noFill/>
              <a:miter lim="800000"/>
              <a:headEnd/>
              <a:tailEnd/>
            </a:ln>
          </p:spPr>
        </p:pic>
        <p:pic>
          <p:nvPicPr>
            <p:cNvPr id="41988" name="Picture 4"/>
            <p:cNvPicPr>
              <a:picLocks noChangeAspect="1" noChangeArrowheads="1"/>
            </p:cNvPicPr>
            <p:nvPr/>
          </p:nvPicPr>
          <p:blipFill>
            <a:blip r:embed="rId3" cstate="email"/>
            <a:srcRect/>
            <a:stretch>
              <a:fillRect/>
            </a:stretch>
          </p:blipFill>
          <p:spPr bwMode="auto">
            <a:xfrm>
              <a:off x="3330575" y="5092700"/>
              <a:ext cx="1619250" cy="304800"/>
            </a:xfrm>
            <a:prstGeom prst="rect">
              <a:avLst/>
            </a:prstGeom>
            <a:noFill/>
            <a:ln w="9525">
              <a:noFill/>
              <a:miter lim="800000"/>
              <a:headEnd/>
              <a:tailEnd/>
            </a:ln>
          </p:spPr>
        </p:pic>
      </p:grpSp>
      <p:sp>
        <p:nvSpPr>
          <p:cNvPr id="2" name="Subtitle 5"/>
          <p:cNvSpPr txBox="1">
            <a:spLocks/>
          </p:cNvSpPr>
          <p:nvPr/>
        </p:nvSpPr>
        <p:spPr>
          <a:xfrm>
            <a:off x="1933981" y="3177716"/>
            <a:ext cx="6400800" cy="1295400"/>
          </a:xfrm>
          <a:prstGeom prst="rect">
            <a:avLst/>
          </a:prstGeom>
        </p:spPr>
        <p:txBody>
          <a:bodyPr/>
          <a:lstStyle/>
          <a:p>
            <a:pPr marL="225425" marR="0" lvl="0" indent="-225425" algn="l" defTabSz="914400" rtl="0" eaLnBrk="0" fontAlgn="base" latinLnBrk="0" hangingPunct="0">
              <a:lnSpc>
                <a:spcPct val="100000"/>
              </a:lnSpc>
              <a:spcBef>
                <a:spcPct val="20000"/>
              </a:spcBef>
              <a:spcAft>
                <a:spcPct val="0"/>
              </a:spcAft>
              <a:buClr>
                <a:srgbClr val="3399FF"/>
              </a:buClr>
              <a:buSzTx/>
              <a:tabLst/>
              <a:defRPr/>
            </a:pPr>
            <a:r>
              <a:rPr kumimoji="0" lang="en-US" sz="2000" b="0" i="0" u="none" strike="noStrike" kern="0" cap="none" spc="0" normalizeH="0" baseline="0" noProof="0" dirty="0" smtClean="0">
                <a:ln>
                  <a:noFill/>
                </a:ln>
                <a:solidFill>
                  <a:schemeClr val="tx1"/>
                </a:solidFill>
                <a:effectLst/>
                <a:uLnTx/>
                <a:uFillTx/>
                <a:latin typeface="Calibri" pitchFamily="34" charset="0"/>
                <a:ea typeface="ＭＳ Ｐゴシック" pitchFamily="34" charset="-128"/>
                <a:cs typeface="Calibri" pitchFamily="34" charset="0"/>
              </a:rPr>
              <a:t>If you have any queries please reach out to us @</a:t>
            </a:r>
            <a:endParaRPr lang="en-US" sz="2000" b="0" kern="0" dirty="0" smtClean="0">
              <a:latin typeface="Calibri" pitchFamily="34" charset="0"/>
              <a:ea typeface="ＭＳ Ｐゴシック" pitchFamily="34" charset="-128"/>
              <a:cs typeface="Calibri" pitchFamily="34" charset="0"/>
            </a:endParaRPr>
          </a:p>
          <a:p>
            <a:pPr marL="225425" lvl="0" indent="-225425" eaLnBrk="0" hangingPunct="0">
              <a:spcBef>
                <a:spcPct val="20000"/>
              </a:spcBef>
              <a:buClr>
                <a:srgbClr val="3399FF"/>
              </a:buClr>
              <a:defRPr/>
            </a:pPr>
            <a:r>
              <a:rPr lang="en-US" sz="2000" b="0" kern="0" dirty="0">
                <a:latin typeface="Calibri" pitchFamily="34" charset="0"/>
                <a:ea typeface="+mn-ea"/>
                <a:cs typeface="Calibri" pitchFamily="34" charset="0"/>
                <a:hlinkClick r:id="rId4"/>
              </a:rPr>
              <a:t>CI Accessibility </a:t>
            </a:r>
            <a:r>
              <a:rPr lang="en-US" sz="2000" b="0" kern="0" dirty="0" smtClean="0">
                <a:latin typeface="Calibri" pitchFamily="34" charset="0"/>
                <a:ea typeface="+mn-ea"/>
                <a:cs typeface="Calibri" pitchFamily="34" charset="0"/>
                <a:hlinkClick r:id="rId4"/>
              </a:rPr>
              <a:t>CoE@cognizant.com</a:t>
            </a:r>
            <a:r>
              <a:rPr kumimoji="0" lang="en-US" sz="2000" b="0" i="0" u="none" strike="noStrike" kern="0" cap="none" spc="0" normalizeH="0" baseline="0" noProof="0" dirty="0" smtClean="0">
                <a:ln>
                  <a:noFill/>
                </a:ln>
                <a:solidFill>
                  <a:schemeClr val="tx1"/>
                </a:solidFill>
                <a:effectLst/>
                <a:uLnTx/>
                <a:uFillTx/>
                <a:latin typeface="Calibri" pitchFamily="34" charset="0"/>
                <a:ea typeface="+mn-ea"/>
                <a:cs typeface="Calibri" pitchFamily="34" charset="0"/>
              </a:rPr>
              <a:t> </a:t>
            </a:r>
          </a:p>
          <a:p>
            <a:pPr marL="225425" marR="0" lvl="0" indent="-225425" algn="l" defTabSz="914400" rtl="0" eaLnBrk="0" fontAlgn="base" latinLnBrk="0" hangingPunct="0">
              <a:lnSpc>
                <a:spcPct val="100000"/>
              </a:lnSpc>
              <a:spcBef>
                <a:spcPct val="20000"/>
              </a:spcBef>
              <a:spcAft>
                <a:spcPct val="0"/>
              </a:spcAft>
              <a:buClr>
                <a:srgbClr val="3399FF"/>
              </a:buClr>
              <a:buSzTx/>
              <a:buFont typeface="Wingdings" pitchFamily="2" charset="2"/>
              <a:buChar char="§"/>
              <a:tabLst/>
              <a:defRPr/>
            </a:pPr>
            <a:endParaRPr kumimoji="0" lang="en-US" sz="2000" b="0" i="0" u="none" strike="noStrike" kern="0" cap="none" spc="0" normalizeH="0" baseline="0" noProof="0" dirty="0" smtClean="0">
              <a:ln>
                <a:noFill/>
              </a:ln>
              <a:solidFill>
                <a:schemeClr val="tx1"/>
              </a:solidFill>
              <a:effectLst/>
              <a:uLnTx/>
              <a:uFillTx/>
              <a:latin typeface="Calibri" pitchFamily="34" charset="0"/>
              <a:ea typeface="ＭＳ Ｐゴシック" pitchFamily="34" charset="-128"/>
              <a:cs typeface="Calibri" pitchFamily="34" charset="0"/>
            </a:endParaRPr>
          </a:p>
        </p:txBody>
      </p:sp>
      <p:sp>
        <p:nvSpPr>
          <p:cNvPr id="3" name="Title 2"/>
          <p:cNvSpPr>
            <a:spLocks noGrp="1"/>
          </p:cNvSpPr>
          <p:nvPr>
            <p:ph type="title"/>
          </p:nvPr>
        </p:nvSpPr>
        <p:spPr/>
        <p:txBody>
          <a:bodyPr/>
          <a:lstStyle/>
          <a:p>
            <a:r>
              <a:rPr lang="en-US" dirty="0"/>
              <a:t>Thank You</a:t>
            </a:r>
            <a:r>
              <a:rPr lang="en-US" dirty="0" smtClean="0"/>
              <a:t>!</a:t>
            </a:r>
            <a:endParaRPr lang="en-US"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1700464" y="2967336"/>
            <a:ext cx="5586181" cy="1077218"/>
          </a:xfrm>
          <a:prstGeom prst="rect">
            <a:avLst/>
          </a:prstGeom>
          <a:noFill/>
          <a:ln w="9525">
            <a:noFill/>
            <a:miter lim="800000"/>
            <a:headEnd/>
            <a:tailEnd/>
          </a:ln>
        </p:spPr>
        <p:txBody>
          <a:bodyPr wrap="square">
            <a:spAutoFit/>
          </a:bodyPr>
          <a:lstStyle/>
          <a:p>
            <a:pPr algn="r" eaLnBrk="0" hangingPunct="0">
              <a:defRPr/>
            </a:pPr>
            <a:r>
              <a:rPr lang="en-US" sz="32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rPr>
              <a:t>Overview of Assistive Technology </a:t>
            </a:r>
            <a:endParaRPr lang="en-US" sz="3200" b="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pitchFamily="34" charset="0"/>
              <a:cs typeface="Calibri" pitchFamily="34" charset="0"/>
            </a:endParaRPr>
          </a:p>
        </p:txBody>
      </p:sp>
    </p:spTree>
    <p:extLst>
      <p:ext uri="{BB962C8B-B14F-4D97-AF65-F5344CB8AC3E}">
        <p14:creationId xmlns:p14="http://schemas.microsoft.com/office/powerpoint/2010/main" val="11575234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1"/>
          </p:nvPr>
        </p:nvSpPr>
        <p:spPr/>
        <p:txBody>
          <a:bodyPr/>
          <a:lstStyle/>
          <a:p>
            <a:pPr>
              <a:defRPr/>
            </a:pPr>
            <a:fld id="{03920E05-09C8-48F8-8C0B-734D4E71B5AC}" type="slidenum">
              <a:rPr lang="en-US" smtClean="0"/>
              <a:pPr>
                <a:defRPr/>
              </a:pPr>
              <a:t>8</a:t>
            </a:fld>
            <a:endParaRPr lang="en-US" dirty="0"/>
          </a:p>
        </p:txBody>
      </p:sp>
      <p:sp>
        <p:nvSpPr>
          <p:cNvPr id="3" name="Content Placeholder 2"/>
          <p:cNvSpPr>
            <a:spLocks noGrp="1"/>
          </p:cNvSpPr>
          <p:nvPr>
            <p:ph sz="quarter" idx="12"/>
          </p:nvPr>
        </p:nvSpPr>
        <p:spPr/>
        <p:txBody>
          <a:bodyPr/>
          <a:lstStyle/>
          <a:p>
            <a:pPr marL="0" indent="0">
              <a:buNone/>
            </a:pPr>
            <a:r>
              <a:rPr lang="en-US" sz="1600" dirty="0" smtClean="0"/>
              <a:t>AT refers to any "product, device, or equipment, whether acquired commercially, modified or customized, that is used to maintain, increase, or improve the functional capabilities of individuals with disabilities." </a:t>
            </a:r>
          </a:p>
          <a:p>
            <a:endParaRPr lang="en-US" dirty="0"/>
          </a:p>
        </p:txBody>
      </p:sp>
      <p:sp>
        <p:nvSpPr>
          <p:cNvPr id="2" name="Title 1"/>
          <p:cNvSpPr>
            <a:spLocks noGrp="1"/>
          </p:cNvSpPr>
          <p:nvPr>
            <p:ph type="title"/>
          </p:nvPr>
        </p:nvSpPr>
        <p:spPr/>
        <p:txBody>
          <a:bodyPr/>
          <a:lstStyle/>
          <a:p>
            <a:r>
              <a:rPr lang="en-US" dirty="0" smtClean="0"/>
              <a:t>What is Assistive Technology (AT)</a:t>
            </a:r>
            <a:endParaRPr lang="en-US" dirty="0"/>
          </a:p>
        </p:txBody>
      </p:sp>
      <p:pic>
        <p:nvPicPr>
          <p:cNvPr id="4" name="Picture 4"/>
          <p:cNvPicPr>
            <a:picLocks noChangeAspect="1" noChangeArrowheads="1"/>
          </p:cNvPicPr>
          <p:nvPr/>
        </p:nvPicPr>
        <p:blipFill>
          <a:blip r:embed="rId3" cstate="email">
            <a:clrChange>
              <a:clrFrom>
                <a:srgbClr val="FFFFFF"/>
              </a:clrFrom>
              <a:clrTo>
                <a:srgbClr val="FFFFFF">
                  <a:alpha val="0"/>
                </a:srgbClr>
              </a:clrTo>
            </a:clrChange>
          </a:blip>
          <a:stretch>
            <a:fillRect/>
          </a:stretch>
        </p:blipFill>
        <p:spPr bwMode="auto">
          <a:xfrm>
            <a:off x="2009065" y="4800890"/>
            <a:ext cx="2334340" cy="1672944"/>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88906" y="2044712"/>
            <a:ext cx="2654300" cy="2056047"/>
          </a:xfrm>
          <a:prstGeom prst="rect">
            <a:avLst/>
          </a:prstGeom>
          <a:noFill/>
          <a:ln w="9525">
            <a:noFill/>
            <a:miter lim="800000"/>
            <a:headEnd/>
            <a:tailEnd/>
          </a:ln>
          <a:effectLst/>
        </p:spPr>
      </p:pic>
      <p:pic>
        <p:nvPicPr>
          <p:cNvPr id="6" name="Picture 4"/>
          <p:cNvPicPr>
            <a:picLocks noChangeAspect="1" noChangeArrowheads="1"/>
          </p:cNvPicPr>
          <p:nvPr/>
        </p:nvPicPr>
        <p:blipFill>
          <a:blip r:embed="rId5" cstate="email">
            <a:clrChange>
              <a:clrFrom>
                <a:srgbClr val="FFFFFF"/>
              </a:clrFrom>
              <a:clrTo>
                <a:srgbClr val="FFFFFF">
                  <a:alpha val="0"/>
                </a:srgbClr>
              </a:clrTo>
            </a:clrChange>
          </a:blip>
          <a:srcRect/>
          <a:stretch>
            <a:fillRect/>
          </a:stretch>
        </p:blipFill>
        <p:spPr bwMode="auto">
          <a:xfrm>
            <a:off x="3325101" y="2048174"/>
            <a:ext cx="2295228" cy="2295228"/>
          </a:xfrm>
          <a:prstGeom prst="rect">
            <a:avLst/>
          </a:prstGeom>
          <a:noFill/>
          <a:ln w="9525">
            <a:noFill/>
            <a:miter lim="800000"/>
            <a:headEnd/>
            <a:tailEnd/>
          </a:ln>
        </p:spPr>
      </p:pic>
      <p:pic>
        <p:nvPicPr>
          <p:cNvPr id="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57564" y="2378509"/>
            <a:ext cx="1810163" cy="1583892"/>
          </a:xfrm>
          <a:prstGeom prst="rect">
            <a:avLst/>
          </a:prstGeom>
          <a:noFill/>
          <a:ln w="9525">
            <a:noFill/>
            <a:miter lim="800000"/>
            <a:headEnd/>
            <a:tailEnd/>
          </a:ln>
        </p:spPr>
      </p:pic>
      <p:pic>
        <p:nvPicPr>
          <p:cNvPr id="8" name="Picture 6"/>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08080" y="4774050"/>
            <a:ext cx="1531667" cy="1664855"/>
          </a:xfrm>
          <a:prstGeom prst="rect">
            <a:avLst/>
          </a:prstGeom>
          <a:noFill/>
          <a:ln w="9525">
            <a:noFill/>
            <a:miter lim="800000"/>
            <a:headEnd/>
            <a:tailEnd/>
          </a:ln>
        </p:spPr>
      </p:pic>
      <p:sp>
        <p:nvSpPr>
          <p:cNvPr id="9" name="Heptagon 8"/>
          <p:cNvSpPr/>
          <p:nvPr/>
        </p:nvSpPr>
        <p:spPr>
          <a:xfrm>
            <a:off x="311729" y="2068949"/>
            <a:ext cx="519544" cy="477981"/>
          </a:xfrm>
          <a:prstGeom prst="heptago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1</a:t>
            </a:r>
            <a:endParaRPr lang="en-US" dirty="0">
              <a:latin typeface="Calibri" pitchFamily="34" charset="0"/>
              <a:cs typeface="Calibri" pitchFamily="34" charset="0"/>
            </a:endParaRPr>
          </a:p>
        </p:txBody>
      </p:sp>
      <p:sp>
        <p:nvSpPr>
          <p:cNvPr id="10" name="Heptagon 9"/>
          <p:cNvSpPr/>
          <p:nvPr/>
        </p:nvSpPr>
        <p:spPr>
          <a:xfrm>
            <a:off x="3082661" y="2096657"/>
            <a:ext cx="519544" cy="477981"/>
          </a:xfrm>
          <a:prstGeom prst="heptago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2</a:t>
            </a:r>
            <a:endParaRPr lang="en-US" dirty="0">
              <a:latin typeface="Calibri" pitchFamily="34" charset="0"/>
              <a:cs typeface="Calibri" pitchFamily="34" charset="0"/>
            </a:endParaRPr>
          </a:p>
        </p:txBody>
      </p:sp>
      <p:sp>
        <p:nvSpPr>
          <p:cNvPr id="11" name="Heptagon 10"/>
          <p:cNvSpPr/>
          <p:nvPr/>
        </p:nvSpPr>
        <p:spPr>
          <a:xfrm>
            <a:off x="6179133" y="2096658"/>
            <a:ext cx="519544" cy="477981"/>
          </a:xfrm>
          <a:prstGeom prst="heptago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3</a:t>
            </a:r>
            <a:endParaRPr lang="en-US" dirty="0">
              <a:latin typeface="Calibri" pitchFamily="34" charset="0"/>
              <a:cs typeface="Calibri" pitchFamily="34" charset="0"/>
            </a:endParaRPr>
          </a:p>
        </p:txBody>
      </p:sp>
      <p:sp>
        <p:nvSpPr>
          <p:cNvPr id="12" name="Heptagon 11"/>
          <p:cNvSpPr/>
          <p:nvPr/>
        </p:nvSpPr>
        <p:spPr>
          <a:xfrm>
            <a:off x="2168243" y="4694384"/>
            <a:ext cx="519544" cy="477981"/>
          </a:xfrm>
          <a:prstGeom prst="heptago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4</a:t>
            </a:r>
            <a:endParaRPr lang="en-US" dirty="0">
              <a:latin typeface="Calibri" pitchFamily="34" charset="0"/>
              <a:cs typeface="Calibri" pitchFamily="34" charset="0"/>
            </a:endParaRPr>
          </a:p>
        </p:txBody>
      </p:sp>
      <p:sp>
        <p:nvSpPr>
          <p:cNvPr id="13" name="Heptagon 12"/>
          <p:cNvSpPr/>
          <p:nvPr/>
        </p:nvSpPr>
        <p:spPr>
          <a:xfrm>
            <a:off x="5306297" y="4756730"/>
            <a:ext cx="519544" cy="477981"/>
          </a:xfrm>
          <a:prstGeom prst="heptago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pitchFamily="34" charset="0"/>
                <a:cs typeface="Calibri" pitchFamily="34" charset="0"/>
              </a:rPr>
              <a:t>5</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34623669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3920E05-09C8-48F8-8C0B-734D4E71B5AC}" type="slidenum">
              <a:rPr lang="en-US" smtClean="0"/>
              <a:pPr>
                <a:defRPr/>
              </a:pPr>
              <a:t>9</a:t>
            </a:fld>
            <a:endParaRPr lang="en-US" dirty="0"/>
          </a:p>
        </p:txBody>
      </p:sp>
      <p:sp>
        <p:nvSpPr>
          <p:cNvPr id="3" name="Content Placeholder 2"/>
          <p:cNvSpPr>
            <a:spLocks noGrp="1"/>
          </p:cNvSpPr>
          <p:nvPr>
            <p:ph sz="quarter" idx="12"/>
          </p:nvPr>
        </p:nvSpPr>
        <p:spPr/>
        <p:txBody>
          <a:bodyPr/>
          <a:lstStyle/>
          <a:p>
            <a:endParaRPr lang="en-US"/>
          </a:p>
        </p:txBody>
      </p:sp>
      <p:sp>
        <p:nvSpPr>
          <p:cNvPr id="4" name="Title 3"/>
          <p:cNvSpPr>
            <a:spLocks noGrp="1"/>
          </p:cNvSpPr>
          <p:nvPr>
            <p:ph type="title"/>
          </p:nvPr>
        </p:nvSpPr>
        <p:spPr/>
        <p:txBody>
          <a:bodyPr/>
          <a:lstStyle/>
          <a:p>
            <a:r>
              <a:rPr lang="en-US" dirty="0" smtClean="0"/>
              <a:t>Assistive Technologies for Web</a:t>
            </a:r>
            <a:endParaRPr lang="en-US" dirty="0"/>
          </a:p>
        </p:txBody>
      </p:sp>
      <p:pic>
        <p:nvPicPr>
          <p:cNvPr id="34818" name="Picture 2"/>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593565" y="2127364"/>
            <a:ext cx="3138311" cy="3631755"/>
          </a:xfrm>
          <a:prstGeom prst="rect">
            <a:avLst/>
          </a:prstGeom>
          <a:noFill/>
          <a:ln w="9525">
            <a:noFill/>
            <a:miter lim="800000"/>
            <a:headEnd/>
            <a:tailEnd/>
          </a:ln>
        </p:spPr>
      </p:pic>
      <p:pic>
        <p:nvPicPr>
          <p:cNvPr id="34819" name="Picture 3"/>
          <p:cNvPicPr>
            <a:picLocks noChangeAspect="1" noChangeArrowheads="1"/>
          </p:cNvPicPr>
          <p:nvPr/>
        </p:nvPicPr>
        <p:blipFill>
          <a:blip r:embed="rId4" cstate="email"/>
          <a:srcRect/>
          <a:stretch>
            <a:fillRect/>
          </a:stretch>
        </p:blipFill>
        <p:spPr bwMode="auto">
          <a:xfrm>
            <a:off x="4350360" y="949770"/>
            <a:ext cx="4286251" cy="2647950"/>
          </a:xfrm>
          <a:prstGeom prst="rect">
            <a:avLst/>
          </a:prstGeom>
          <a:noFill/>
          <a:ln w="9525">
            <a:noFill/>
            <a:miter lim="800000"/>
            <a:headEnd/>
            <a:tailEnd/>
          </a:ln>
        </p:spPr>
      </p:pic>
      <p:pic>
        <p:nvPicPr>
          <p:cNvPr id="34822" name="Picture 6"/>
          <p:cNvPicPr>
            <a:picLocks noChangeAspect="1" noChangeArrowheads="1"/>
          </p:cNvPicPr>
          <p:nvPr/>
        </p:nvPicPr>
        <p:blipFill>
          <a:blip r:embed="rId5" cstate="email">
            <a:clrChange>
              <a:clrFrom>
                <a:srgbClr val="FFFFFF"/>
              </a:clrFrom>
              <a:clrTo>
                <a:srgbClr val="FFFFFF">
                  <a:alpha val="0"/>
                </a:srgbClr>
              </a:clrTo>
            </a:clrChange>
          </a:blip>
          <a:srcRect/>
          <a:stretch>
            <a:fillRect/>
          </a:stretch>
        </p:blipFill>
        <p:spPr bwMode="auto">
          <a:xfrm>
            <a:off x="4238630" y="4010528"/>
            <a:ext cx="4905375" cy="1767027"/>
          </a:xfrm>
          <a:prstGeom prst="rect">
            <a:avLst/>
          </a:prstGeom>
          <a:noFill/>
          <a:ln w="9525">
            <a:noFill/>
            <a:miter lim="800000"/>
            <a:headEnd/>
            <a:tailEnd/>
          </a:ln>
        </p:spPr>
      </p:pic>
      <p:pic>
        <p:nvPicPr>
          <p:cNvPr id="34823" name="Picture 7"/>
          <p:cNvPicPr>
            <a:picLocks noChangeAspect="1" noChangeArrowheads="1"/>
          </p:cNvPicPr>
          <p:nvPr/>
        </p:nvPicPr>
        <p:blipFill>
          <a:blip r:embed="rId6" cstate="email"/>
          <a:srcRect/>
          <a:stretch>
            <a:fillRect/>
          </a:stretch>
        </p:blipFill>
        <p:spPr bwMode="auto">
          <a:xfrm>
            <a:off x="242141" y="1000627"/>
            <a:ext cx="3943351" cy="685800"/>
          </a:xfrm>
          <a:prstGeom prst="rect">
            <a:avLst/>
          </a:prstGeom>
          <a:noFill/>
          <a:ln w="9525">
            <a:noFill/>
            <a:miter lim="800000"/>
            <a:headEnd/>
            <a:tailEnd/>
          </a:ln>
        </p:spPr>
      </p:pic>
    </p:spTree>
    <p:extLst>
      <p:ext uri="{BB962C8B-B14F-4D97-AF65-F5344CB8AC3E}">
        <p14:creationId xmlns:p14="http://schemas.microsoft.com/office/powerpoint/2010/main" val="488982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CF6B6FAC8C974A8055398FFD0CB04D" ma:contentTypeVersion="0" ma:contentTypeDescription="Create a new document." ma:contentTypeScope="" ma:versionID="22c2a32c432ff5dd65aa2c981c7649ac">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16F6973-E9DE-4569-815D-4F87BBBC5D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CE02E0A-922F-48D2-B81C-F56D8BCD16E4}">
  <ds:schemaRefs>
    <ds:schemaRef ds:uri="http://schemas.microsoft.com/sharepoint/v3/contenttype/forms"/>
  </ds:schemaRefs>
</ds:datastoreItem>
</file>

<file path=customXml/itemProps3.xml><?xml version="1.0" encoding="utf-8"?>
<ds:datastoreItem xmlns:ds="http://schemas.openxmlformats.org/officeDocument/2006/customXml" ds:itemID="{A24AA581-8091-489E-8787-CBF0AAF19454}">
  <ds:schemaRefs>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15334</TotalTime>
  <Words>5296</Words>
  <Application>Microsoft Office PowerPoint</Application>
  <PresentationFormat>On-screen Show (4:3)</PresentationFormat>
  <Paragraphs>931</Paragraphs>
  <Slides>69</Slides>
  <Notes>33</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1" baseType="lpstr">
      <vt:lpstr>Blank</vt:lpstr>
      <vt:lpstr>Document</vt:lpstr>
      <vt:lpstr>Web Accessibility 101</vt:lpstr>
      <vt:lpstr>Web Accessibility 101</vt:lpstr>
      <vt:lpstr>PowerPoint Presentation</vt:lpstr>
      <vt:lpstr>What is Accessibility?</vt:lpstr>
      <vt:lpstr>What is Disability?</vt:lpstr>
      <vt:lpstr>So who is a disabled?</vt:lpstr>
      <vt:lpstr>PowerPoint Presentation</vt:lpstr>
      <vt:lpstr>What is Assistive Technology (AT)</vt:lpstr>
      <vt:lpstr>Assistive Technologies for Web</vt:lpstr>
      <vt:lpstr>Types of Assistive Technology for Web </vt:lpstr>
      <vt:lpstr>PowerPoint Presentation</vt:lpstr>
      <vt:lpstr>PowerPoint Presentation</vt:lpstr>
      <vt:lpstr>Web Content Accessibility Guidelines (WCAG)</vt:lpstr>
      <vt:lpstr>Principles of WCAG 2.0</vt:lpstr>
      <vt:lpstr>WCAG 2.0 Framework</vt:lpstr>
      <vt:lpstr>Accessibility Standards Across The Globe</vt:lpstr>
      <vt:lpstr>Accessibility Guidelines – Platforms </vt:lpstr>
      <vt:lpstr>PowerPoint Presentation</vt:lpstr>
      <vt:lpstr>How Accessibility Works?</vt:lpstr>
      <vt:lpstr>PowerPoint Presentation</vt:lpstr>
      <vt:lpstr>Accessibility Process</vt:lpstr>
      <vt:lpstr>PowerPoint Presentation</vt:lpstr>
      <vt:lpstr>Images</vt:lpstr>
      <vt:lpstr>Types of Images</vt:lpstr>
      <vt:lpstr>How to write an Alternate Text?</vt:lpstr>
      <vt:lpstr>Context is everything!</vt:lpstr>
      <vt:lpstr>Examples: Text Alternative (1 of 2)</vt:lpstr>
      <vt:lpstr>Examples: Text Alternative (2 of 2)</vt:lpstr>
      <vt:lpstr>Links</vt:lpstr>
      <vt:lpstr>Examples</vt:lpstr>
      <vt:lpstr>Audio</vt:lpstr>
      <vt:lpstr>Video</vt:lpstr>
      <vt:lpstr>Semantic Markup      </vt:lpstr>
      <vt:lpstr>Semantic Markup      </vt:lpstr>
      <vt:lpstr>Tables</vt:lpstr>
      <vt:lpstr>Tables</vt:lpstr>
      <vt:lpstr>Tables</vt:lpstr>
      <vt:lpstr>Reading Order</vt:lpstr>
      <vt:lpstr>Instructions</vt:lpstr>
      <vt:lpstr>Colors</vt:lpstr>
      <vt:lpstr>Text Resize</vt:lpstr>
      <vt:lpstr>Keyboard</vt:lpstr>
      <vt:lpstr>Time limit</vt:lpstr>
      <vt:lpstr>Auto Update</vt:lpstr>
      <vt:lpstr>Consistent Navigation</vt:lpstr>
      <vt:lpstr>Page Titles</vt:lpstr>
      <vt:lpstr>Forms</vt:lpstr>
      <vt:lpstr>Forms</vt:lpstr>
      <vt:lpstr>Forms</vt:lpstr>
      <vt:lpstr>Valid Code</vt:lpstr>
      <vt:lpstr>PowerPoint Presentation</vt:lpstr>
      <vt:lpstr>Why ARIA?</vt:lpstr>
      <vt:lpstr>ARIA Core Components</vt:lpstr>
      <vt:lpstr>How ARIA Works?</vt:lpstr>
      <vt:lpstr>ARIA Support</vt:lpstr>
      <vt:lpstr>PowerPoint Presentation</vt:lpstr>
      <vt:lpstr>PowerPoint Presentation</vt:lpstr>
      <vt:lpstr>Accessibility Mobile Best Practice</vt:lpstr>
      <vt:lpstr>iOS Accessibility Attributes</vt:lpstr>
      <vt:lpstr>VoiceOver Gestures</vt:lpstr>
      <vt:lpstr>Android Talkback Gestures</vt:lpstr>
      <vt:lpstr>Android Talkback Gestures</vt:lpstr>
      <vt:lpstr>PowerPoint Presentation</vt:lpstr>
      <vt:lpstr>Testing Techniques/Tools</vt:lpstr>
      <vt:lpstr>Testing Techniques/Tools</vt:lpstr>
      <vt:lpstr>Testing Techniques/Tools</vt:lpstr>
      <vt:lpstr>PowerPoint Presentation</vt:lpstr>
      <vt:lpstr>Web Accessibility Testing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Training</dc:title>
  <dc:creator>Accessibility CoE</dc:creator>
  <cp:lastModifiedBy>Nikam, Sanjyoti (Cognizant)</cp:lastModifiedBy>
  <cp:revision>1559</cp:revision>
  <cp:lastPrinted>2009-10-13T17:59:36Z</cp:lastPrinted>
  <dcterms:created xsi:type="dcterms:W3CDTF">2009-10-15T07:08:41Z</dcterms:created>
  <dcterms:modified xsi:type="dcterms:W3CDTF">2014-08-06T08:20:46Z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0x01010082CF6B6FAC8C974A8055398FFD0CB04D</vt:lpwstr>
  </property>
</Properties>
</file>